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8" r:id="rId5"/>
    <p:sldId id="265" r:id="rId6"/>
    <p:sldId id="266" r:id="rId7"/>
    <p:sldId id="259" r:id="rId8"/>
    <p:sldId id="260" r:id="rId9"/>
    <p:sldId id="268" r:id="rId10"/>
    <p:sldId id="269" r:id="rId11"/>
    <p:sldId id="261" r:id="rId12"/>
    <p:sldId id="270" r:id="rId13"/>
    <p:sldId id="271" r:id="rId14"/>
    <p:sldId id="262" r:id="rId15"/>
    <p:sldId id="263" r:id="rId16"/>
    <p:sldId id="264" r:id="rId17"/>
    <p:sldId id="272" r:id="rId18"/>
    <p:sldId id="273" r:id="rId19"/>
    <p:sldId id="274" r:id="rId20"/>
    <p:sldId id="275" r:id="rId21"/>
    <p:sldId id="280" r:id="rId22"/>
    <p:sldId id="276" r:id="rId23"/>
    <p:sldId id="277" r:id="rId24"/>
    <p:sldId id="278" r:id="rId25"/>
    <p:sldId id="286" r:id="rId26"/>
    <p:sldId id="279" r:id="rId27"/>
    <p:sldId id="281" r:id="rId28"/>
    <p:sldId id="282" r:id="rId29"/>
    <p:sldId id="283" r:id="rId30"/>
    <p:sldId id="284" r:id="rId31"/>
    <p:sldId id="287" r:id="rId32"/>
    <p:sldId id="288" r:id="rId33"/>
    <p:sldId id="285" r:id="rId34"/>
    <p:sldId id="289" r:id="rId35"/>
    <p:sldId id="290" r:id="rId36"/>
    <p:sldId id="293" r:id="rId37"/>
    <p:sldId id="291" r:id="rId38"/>
    <p:sldId id="292" r:id="rId39"/>
    <p:sldId id="298" r:id="rId40"/>
    <p:sldId id="294" r:id="rId41"/>
    <p:sldId id="295" r:id="rId42"/>
    <p:sldId id="296" r:id="rId43"/>
    <p:sldId id="297" r:id="rId44"/>
    <p:sldId id="303" r:id="rId45"/>
    <p:sldId id="299" r:id="rId46"/>
    <p:sldId id="300" r:id="rId47"/>
    <p:sldId id="301" r:id="rId48"/>
    <p:sldId id="302" r:id="rId4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6" name="Title Text"/>
          <p:cNvSpPr txBox="1">
            <a:spLocks noGrp="1"/>
          </p:cNvSpPr>
          <p:nvPr>
            <p:ph type="title"/>
          </p:nvPr>
        </p:nvSpPr>
        <p:spPr>
          <a:xfrm>
            <a:off x="914400" y="2130426"/>
            <a:ext cx="10363200" cy="1470025"/>
          </a:xfrm>
          <a:prstGeom prst="rect">
            <a:avLst/>
          </a:prstGeom>
        </p:spPr>
        <p:txBody>
          <a:bodyPr/>
          <a:lstStyle/>
          <a:p>
            <a:r>
              <a:rPr lang="en-US"/>
              <a:t>Click to edit Master title style</a:t>
            </a:r>
            <a:endParaRPr/>
          </a:p>
        </p:txBody>
      </p:sp>
      <p:sp>
        <p:nvSpPr>
          <p:cNvPr id="17" name="Body Level One…"/>
          <p:cNvSpPr txBox="1">
            <a:spLocks noGrp="1"/>
          </p:cNvSpPr>
          <p:nvPr>
            <p:ph type="body" sz="quarter" idx="1"/>
          </p:nvPr>
        </p:nvSpPr>
        <p:spPr>
          <a:xfrm>
            <a:off x="1828800" y="3886200"/>
            <a:ext cx="85344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18"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9"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20"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21"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22" name="image2.png" descr="image2.png"/>
          <p:cNvPicPr>
            <a:picLocks noChangeAspect="1"/>
          </p:cNvPicPr>
          <p:nvPr/>
        </p:nvPicPr>
        <p:blipFill>
          <a:blip r:embed="rId3"/>
          <a:stretch>
            <a:fillRect/>
          </a:stretch>
        </p:blipFill>
        <p:spPr>
          <a:xfrm>
            <a:off x="8585200" y="238126"/>
            <a:ext cx="3606800" cy="981075"/>
          </a:xfrm>
          <a:prstGeom prst="rect">
            <a:avLst/>
          </a:prstGeom>
          <a:ln w="12700">
            <a:miter lim="400000"/>
          </a:ln>
        </p:spPr>
      </p:pic>
      <p:pic>
        <p:nvPicPr>
          <p:cNvPr id="23" name="image3.png" descr="image3.png"/>
          <p:cNvPicPr>
            <a:picLocks noChangeAspect="1"/>
          </p:cNvPicPr>
          <p:nvPr/>
        </p:nvPicPr>
        <p:blipFill>
          <a:blip r:embed="rId4"/>
          <a:stretch>
            <a:fillRect/>
          </a:stretch>
        </p:blipFill>
        <p:spPr>
          <a:xfrm>
            <a:off x="0" y="0"/>
            <a:ext cx="12217400" cy="6877050"/>
          </a:xfrm>
          <a:prstGeom prst="rect">
            <a:avLst/>
          </a:prstGeom>
          <a:ln w="12700">
            <a:miter lim="400000"/>
          </a:ln>
        </p:spPr>
      </p:pic>
      <p:sp>
        <p:nvSpPr>
          <p:cNvPr id="24"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1839603773"/>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141" name="Title Text"/>
          <p:cNvSpPr txBox="1">
            <a:spLocks noGrp="1"/>
          </p:cNvSpPr>
          <p:nvPr>
            <p:ph type="title"/>
          </p:nvPr>
        </p:nvSpPr>
        <p:spPr>
          <a:xfrm>
            <a:off x="2389718" y="4800600"/>
            <a:ext cx="7315201" cy="566738"/>
          </a:xfrm>
          <a:prstGeom prst="rect">
            <a:avLst/>
          </a:prstGeom>
        </p:spPr>
        <p:txBody>
          <a:bodyPr anchor="b"/>
          <a:lstStyle>
            <a:lvl1pPr algn="l">
              <a:defRPr sz="2000" b="1"/>
            </a:lvl1pPr>
          </a:lstStyle>
          <a:p>
            <a:r>
              <a:rPr lang="en-US"/>
              <a:t>Click to edit Master title style</a:t>
            </a:r>
            <a:endParaRPr/>
          </a:p>
        </p:txBody>
      </p:sp>
      <p:sp>
        <p:nvSpPr>
          <p:cNvPr id="142" name="Image"/>
          <p:cNvSpPr>
            <a:spLocks noGrp="1"/>
          </p:cNvSpPr>
          <p:nvPr>
            <p:ph type="pic" sz="half" idx="21"/>
          </p:nvPr>
        </p:nvSpPr>
        <p:spPr>
          <a:xfrm>
            <a:off x="2389718" y="612775"/>
            <a:ext cx="7315201" cy="4114800"/>
          </a:xfrm>
          <a:prstGeom prst="rect">
            <a:avLst/>
          </a:prstGeom>
        </p:spPr>
        <p:txBody>
          <a:bodyPr lIns="91439" rIns="91439">
            <a:noAutofit/>
          </a:bodyPr>
          <a:lstStyle/>
          <a:p>
            <a:r>
              <a:rPr lang="en-US"/>
              <a:t>Click icon to add picture</a:t>
            </a:r>
            <a:endParaRPr/>
          </a:p>
        </p:txBody>
      </p:sp>
      <p:sp>
        <p:nvSpPr>
          <p:cNvPr id="143" name="Body Level One…"/>
          <p:cNvSpPr txBox="1">
            <a:spLocks noGrp="1"/>
          </p:cNvSpPr>
          <p:nvPr>
            <p:ph type="body" sz="quarter" idx="1"/>
          </p:nvPr>
        </p:nvSpPr>
        <p:spPr>
          <a:xfrm>
            <a:off x="2389718" y="5367338"/>
            <a:ext cx="73152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144" name="image2.png" descr="image2.png"/>
          <p:cNvPicPr>
            <a:picLocks noChangeAspect="1"/>
          </p:cNvPicPr>
          <p:nvPr/>
        </p:nvPicPr>
        <p:blipFill>
          <a:blip r:embed="rId2"/>
          <a:stretch>
            <a:fillRect/>
          </a:stretch>
        </p:blipFill>
        <p:spPr>
          <a:xfrm>
            <a:off x="8585200" y="228601"/>
            <a:ext cx="3606800" cy="981075"/>
          </a:xfrm>
          <a:prstGeom prst="rect">
            <a:avLst/>
          </a:prstGeom>
          <a:ln w="12700">
            <a:miter lim="400000"/>
          </a:ln>
        </p:spPr>
      </p:pic>
      <p:sp>
        <p:nvSpPr>
          <p:cNvPr id="145"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796479854"/>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52" name="Title Text"/>
          <p:cNvSpPr txBox="1">
            <a:spLocks noGrp="1"/>
          </p:cNvSpPr>
          <p:nvPr>
            <p:ph type="title"/>
          </p:nvPr>
        </p:nvSpPr>
        <p:spPr>
          <a:prstGeom prst="rect">
            <a:avLst/>
          </a:prstGeom>
        </p:spPr>
        <p:txBody>
          <a:bodyPr/>
          <a:lstStyle/>
          <a:p>
            <a:r>
              <a:rPr lang="en-US"/>
              <a:t>Click to edit Master title style</a:t>
            </a:r>
            <a:endParaRPr/>
          </a:p>
        </p:txBody>
      </p:sp>
      <p:sp>
        <p:nvSpPr>
          <p:cNvPr id="153" name="Body Level One…"/>
          <p:cNvSpPr txBox="1">
            <a:spLocks noGrp="1"/>
          </p:cNvSpPr>
          <p:nvPr>
            <p:ph type="body"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154" name="image2.png" descr="image2.png"/>
          <p:cNvPicPr>
            <a:picLocks noChangeAspect="1"/>
          </p:cNvPicPr>
          <p:nvPr/>
        </p:nvPicPr>
        <p:blipFill>
          <a:blip r:embed="rId2"/>
          <a:stretch>
            <a:fillRect/>
          </a:stretch>
        </p:blipFill>
        <p:spPr>
          <a:xfrm>
            <a:off x="8585200" y="228601"/>
            <a:ext cx="3606800" cy="981075"/>
          </a:xfrm>
          <a:prstGeom prst="rect">
            <a:avLst/>
          </a:prstGeom>
          <a:ln w="12700">
            <a:miter lim="400000"/>
          </a:ln>
        </p:spPr>
      </p:pic>
      <p:sp>
        <p:nvSpPr>
          <p:cNvPr id="155"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442780706"/>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62" name="Title Text"/>
          <p:cNvSpPr txBox="1">
            <a:spLocks noGrp="1"/>
          </p:cNvSpPr>
          <p:nvPr>
            <p:ph type="title"/>
          </p:nvPr>
        </p:nvSpPr>
        <p:spPr>
          <a:xfrm>
            <a:off x="8839200" y="274638"/>
            <a:ext cx="2743200" cy="5851526"/>
          </a:xfrm>
          <a:prstGeom prst="rect">
            <a:avLst/>
          </a:prstGeom>
        </p:spPr>
        <p:txBody>
          <a:bodyPr/>
          <a:lstStyle/>
          <a:p>
            <a:r>
              <a:rPr lang="en-US"/>
              <a:t>Click to edit Master title style</a:t>
            </a:r>
            <a:endParaRPr/>
          </a:p>
        </p:txBody>
      </p:sp>
      <p:sp>
        <p:nvSpPr>
          <p:cNvPr id="163" name="Body Level One…"/>
          <p:cNvSpPr txBox="1">
            <a:spLocks noGrp="1"/>
          </p:cNvSpPr>
          <p:nvPr>
            <p:ph type="body" idx="1"/>
          </p:nvPr>
        </p:nvSpPr>
        <p:spPr>
          <a:xfrm>
            <a:off x="609600" y="274638"/>
            <a:ext cx="8026400" cy="585152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164" name="image2.png" descr="image2.png"/>
          <p:cNvPicPr>
            <a:picLocks noChangeAspect="1"/>
          </p:cNvPicPr>
          <p:nvPr/>
        </p:nvPicPr>
        <p:blipFill>
          <a:blip r:embed="rId2"/>
          <a:stretch>
            <a:fillRect/>
          </a:stretch>
        </p:blipFill>
        <p:spPr>
          <a:xfrm>
            <a:off x="8585200" y="228601"/>
            <a:ext cx="3606800" cy="981075"/>
          </a:xfrm>
          <a:prstGeom prst="rect">
            <a:avLst/>
          </a:prstGeom>
          <a:ln w="12700">
            <a:miter lim="400000"/>
          </a:ln>
        </p:spPr>
      </p:pic>
      <p:sp>
        <p:nvSpPr>
          <p:cNvPr id="165"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214104557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Custom Layout">
    <p:spTree>
      <p:nvGrpSpPr>
        <p:cNvPr id="1" name=""/>
        <p:cNvGrpSpPr/>
        <p:nvPr/>
      </p:nvGrpSpPr>
      <p:grpSpPr>
        <a:xfrm>
          <a:off x="0" y="0"/>
          <a:ext cx="0" cy="0"/>
          <a:chOff x="0" y="0"/>
          <a:chExt cx="0" cy="0"/>
        </a:xfrm>
      </p:grpSpPr>
      <p:sp>
        <p:nvSpPr>
          <p:cNvPr id="31" name="Title Text"/>
          <p:cNvSpPr txBox="1">
            <a:spLocks noGrp="1"/>
          </p:cNvSpPr>
          <p:nvPr>
            <p:ph type="title"/>
          </p:nvPr>
        </p:nvSpPr>
        <p:spPr>
          <a:prstGeom prst="rect">
            <a:avLst/>
          </a:prstGeom>
        </p:spPr>
        <p:txBody>
          <a:bodyPr/>
          <a:lstStyle/>
          <a:p>
            <a:r>
              <a:rPr lang="en-US"/>
              <a:t>Click to edit Master title style</a:t>
            </a:r>
            <a:endParaRPr/>
          </a:p>
        </p:txBody>
      </p:sp>
      <p:sp>
        <p:nvSpPr>
          <p:cNvPr id="32"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2372572417"/>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39" name="Title Text"/>
          <p:cNvSpPr txBox="1">
            <a:spLocks noGrp="1"/>
          </p:cNvSpPr>
          <p:nvPr>
            <p:ph type="title"/>
          </p:nvPr>
        </p:nvSpPr>
        <p:spPr>
          <a:prstGeom prst="rect">
            <a:avLst/>
          </a:prstGeom>
        </p:spPr>
        <p:txBody>
          <a:bodyPr/>
          <a:lstStyle/>
          <a:p>
            <a:r>
              <a:rPr lang="en-US"/>
              <a:t>Click to edit Master title style</a:t>
            </a:r>
            <a:endParaRPr/>
          </a:p>
        </p:txBody>
      </p:sp>
      <p:sp>
        <p:nvSpPr>
          <p:cNvPr id="40" name="Body Level One…"/>
          <p:cNvSpPr txBox="1">
            <a:spLocks noGrp="1"/>
          </p:cNvSpPr>
          <p:nvPr>
            <p:ph type="body"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41"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42"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43"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44"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45" name="image2.png" descr="image2.png"/>
          <p:cNvPicPr>
            <a:picLocks noChangeAspect="1"/>
          </p:cNvPicPr>
          <p:nvPr/>
        </p:nvPicPr>
        <p:blipFill>
          <a:blip r:embed="rId3"/>
          <a:stretch>
            <a:fillRect/>
          </a:stretch>
        </p:blipFill>
        <p:spPr>
          <a:xfrm>
            <a:off x="8585200" y="228601"/>
            <a:ext cx="3606800" cy="981075"/>
          </a:xfrm>
          <a:prstGeom prst="rect">
            <a:avLst/>
          </a:prstGeom>
          <a:ln w="12700">
            <a:miter lim="400000"/>
          </a:ln>
        </p:spPr>
      </p:pic>
      <p:sp>
        <p:nvSpPr>
          <p:cNvPr id="46"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65971355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53" name="Title Text"/>
          <p:cNvSpPr txBox="1">
            <a:spLocks noGrp="1"/>
          </p:cNvSpPr>
          <p:nvPr>
            <p:ph type="title"/>
          </p:nvPr>
        </p:nvSpPr>
        <p:spPr>
          <a:xfrm>
            <a:off x="963084" y="4406901"/>
            <a:ext cx="10363201" cy="1362075"/>
          </a:xfrm>
          <a:prstGeom prst="rect">
            <a:avLst/>
          </a:prstGeom>
        </p:spPr>
        <p:txBody>
          <a:bodyPr anchor="t"/>
          <a:lstStyle>
            <a:lvl1pPr algn="l">
              <a:defRPr sz="4000" b="1" cap="all"/>
            </a:lvl1pPr>
          </a:lstStyle>
          <a:p>
            <a:r>
              <a:rPr lang="en-US"/>
              <a:t>Click to edit Master title style</a:t>
            </a:r>
            <a:endParaRPr/>
          </a:p>
        </p:txBody>
      </p:sp>
      <p:sp>
        <p:nvSpPr>
          <p:cNvPr id="54" name="Body Level One…"/>
          <p:cNvSpPr txBox="1">
            <a:spLocks noGrp="1"/>
          </p:cNvSpPr>
          <p:nvPr>
            <p:ph type="body" sz="quarter" idx="1"/>
          </p:nvPr>
        </p:nvSpPr>
        <p:spPr>
          <a:xfrm>
            <a:off x="963084" y="2906713"/>
            <a:ext cx="103632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55"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56"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57"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58"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59" name="image2.png" descr="image2.png"/>
          <p:cNvPicPr>
            <a:picLocks noChangeAspect="1"/>
          </p:cNvPicPr>
          <p:nvPr/>
        </p:nvPicPr>
        <p:blipFill>
          <a:blip r:embed="rId3"/>
          <a:stretch>
            <a:fillRect/>
          </a:stretch>
        </p:blipFill>
        <p:spPr>
          <a:xfrm>
            <a:off x="8534400" y="228601"/>
            <a:ext cx="3606800" cy="981075"/>
          </a:xfrm>
          <a:prstGeom prst="rect">
            <a:avLst/>
          </a:prstGeom>
          <a:ln w="12700">
            <a:miter lim="400000"/>
          </a:ln>
        </p:spPr>
      </p:pic>
      <p:sp>
        <p:nvSpPr>
          <p:cNvPr id="60"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202972462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67" name="Title Text"/>
          <p:cNvSpPr txBox="1">
            <a:spLocks noGrp="1"/>
          </p:cNvSpPr>
          <p:nvPr>
            <p:ph type="title"/>
          </p:nvPr>
        </p:nvSpPr>
        <p:spPr>
          <a:prstGeom prst="rect">
            <a:avLst/>
          </a:prstGeom>
        </p:spPr>
        <p:txBody>
          <a:bodyPr/>
          <a:lstStyle/>
          <a:p>
            <a:r>
              <a:rPr lang="en-US"/>
              <a:t>Click to edit Master title style</a:t>
            </a:r>
            <a:endParaRPr/>
          </a:p>
        </p:txBody>
      </p:sp>
      <p:sp>
        <p:nvSpPr>
          <p:cNvPr id="68" name="Body Level One…"/>
          <p:cNvSpPr txBox="1">
            <a:spLocks noGrp="1"/>
          </p:cNvSpPr>
          <p:nvPr>
            <p:ph type="body" sz="half" idx="1"/>
          </p:nvPr>
        </p:nvSpPr>
        <p:spPr>
          <a:xfrm>
            <a:off x="609600" y="1600201"/>
            <a:ext cx="53848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69"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70"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71"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72"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73" name="image2.png" descr="image2.png"/>
          <p:cNvPicPr>
            <a:picLocks noChangeAspect="1"/>
          </p:cNvPicPr>
          <p:nvPr/>
        </p:nvPicPr>
        <p:blipFill>
          <a:blip r:embed="rId3"/>
          <a:stretch>
            <a:fillRect/>
          </a:stretch>
        </p:blipFill>
        <p:spPr>
          <a:xfrm>
            <a:off x="8534400" y="238126"/>
            <a:ext cx="3606800" cy="981075"/>
          </a:xfrm>
          <a:prstGeom prst="rect">
            <a:avLst/>
          </a:prstGeom>
          <a:ln w="12700">
            <a:miter lim="400000"/>
          </a:ln>
        </p:spPr>
      </p:pic>
      <p:sp>
        <p:nvSpPr>
          <p:cNvPr id="74"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397392704"/>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81" name="Title Text"/>
          <p:cNvSpPr txBox="1">
            <a:spLocks noGrp="1"/>
          </p:cNvSpPr>
          <p:nvPr>
            <p:ph type="title"/>
          </p:nvPr>
        </p:nvSpPr>
        <p:spPr>
          <a:prstGeom prst="rect">
            <a:avLst/>
          </a:prstGeom>
        </p:spPr>
        <p:txBody>
          <a:bodyPr/>
          <a:lstStyle/>
          <a:p>
            <a:r>
              <a:rPr lang="en-US"/>
              <a:t>Click to edit Master title style</a:t>
            </a:r>
            <a:endParaRPr/>
          </a:p>
        </p:txBody>
      </p:sp>
      <p:sp>
        <p:nvSpPr>
          <p:cNvPr id="82" name="Body Level One…"/>
          <p:cNvSpPr txBox="1">
            <a:spLocks noGrp="1"/>
          </p:cNvSpPr>
          <p:nvPr>
            <p:ph type="body" sz="quarter" idx="1"/>
          </p:nvPr>
        </p:nvSpPr>
        <p:spPr>
          <a:xfrm>
            <a:off x="609600" y="1535112"/>
            <a:ext cx="5386917"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3" name="Rectangle"/>
          <p:cNvSpPr>
            <a:spLocks noGrp="1"/>
          </p:cNvSpPr>
          <p:nvPr>
            <p:ph type="body" sz="quarter" idx="21"/>
          </p:nvPr>
        </p:nvSpPr>
        <p:spPr>
          <a:xfrm>
            <a:off x="6193368" y="1535112"/>
            <a:ext cx="5389033" cy="639763"/>
          </a:xfrm>
          <a:prstGeom prst="rect">
            <a:avLst/>
          </a:prstGeom>
        </p:spPr>
        <p:txBody>
          <a:bodyPr anchor="b"/>
          <a:lstStyle/>
          <a:p>
            <a:pPr marL="0" lvl="0" indent="0">
              <a:spcBef>
                <a:spcPts val="500"/>
              </a:spcBef>
              <a:buSzTx/>
              <a:buFontTx/>
              <a:buNone/>
              <a:defRPr sz="2400" b="1"/>
            </a:pPr>
            <a:r>
              <a:rPr lang="en-US"/>
              <a:t>Click to edit Master text styles</a:t>
            </a:r>
          </a:p>
        </p:txBody>
      </p:sp>
      <p:pic>
        <p:nvPicPr>
          <p:cNvPr id="84"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85"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86"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87"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88" name="image2.png" descr="image2.png"/>
          <p:cNvPicPr>
            <a:picLocks noChangeAspect="1"/>
          </p:cNvPicPr>
          <p:nvPr/>
        </p:nvPicPr>
        <p:blipFill>
          <a:blip r:embed="rId3"/>
          <a:stretch>
            <a:fillRect/>
          </a:stretch>
        </p:blipFill>
        <p:spPr>
          <a:xfrm>
            <a:off x="8585200" y="228601"/>
            <a:ext cx="3606800" cy="981075"/>
          </a:xfrm>
          <a:prstGeom prst="rect">
            <a:avLst/>
          </a:prstGeom>
          <a:ln w="12700">
            <a:miter lim="400000"/>
          </a:ln>
        </p:spPr>
      </p:pic>
      <p:sp>
        <p:nvSpPr>
          <p:cNvPr id="89"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1072113928"/>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96" name="Title Text"/>
          <p:cNvSpPr txBox="1">
            <a:spLocks noGrp="1"/>
          </p:cNvSpPr>
          <p:nvPr>
            <p:ph type="title"/>
          </p:nvPr>
        </p:nvSpPr>
        <p:spPr>
          <a:prstGeom prst="rect">
            <a:avLst/>
          </a:prstGeom>
        </p:spPr>
        <p:txBody>
          <a:bodyPr/>
          <a:lstStyle/>
          <a:p>
            <a:r>
              <a:rPr lang="en-US"/>
              <a:t>Click to edit Master title style</a:t>
            </a:r>
            <a:endParaRPr/>
          </a:p>
        </p:txBody>
      </p:sp>
      <p:pic>
        <p:nvPicPr>
          <p:cNvPr id="97"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98"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99"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00"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101" name="image2.png" descr="image2.png"/>
          <p:cNvPicPr>
            <a:picLocks noChangeAspect="1"/>
          </p:cNvPicPr>
          <p:nvPr/>
        </p:nvPicPr>
        <p:blipFill>
          <a:blip r:embed="rId3"/>
          <a:stretch>
            <a:fillRect/>
          </a:stretch>
        </p:blipFill>
        <p:spPr>
          <a:xfrm>
            <a:off x="8585200" y="228601"/>
            <a:ext cx="3606800" cy="981075"/>
          </a:xfrm>
          <a:prstGeom prst="rect">
            <a:avLst/>
          </a:prstGeom>
          <a:ln w="12700">
            <a:miter lim="400000"/>
          </a:ln>
        </p:spPr>
      </p:pic>
      <p:sp>
        <p:nvSpPr>
          <p:cNvPr id="102"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836736389"/>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109"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0"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11"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12" name="Rectangle"/>
          <p:cNvSpPr/>
          <p:nvPr/>
        </p:nvSpPr>
        <p:spPr>
          <a:xfrm>
            <a:off x="711200" y="1905000"/>
            <a:ext cx="11480800" cy="47244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13"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114"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16"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17"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118" name="image2.png" descr="image2.png"/>
          <p:cNvPicPr>
            <a:picLocks noChangeAspect="1"/>
          </p:cNvPicPr>
          <p:nvPr/>
        </p:nvPicPr>
        <p:blipFill>
          <a:blip r:embed="rId3"/>
          <a:stretch>
            <a:fillRect/>
          </a:stretch>
        </p:blipFill>
        <p:spPr>
          <a:xfrm>
            <a:off x="8585200" y="228601"/>
            <a:ext cx="3606800" cy="981075"/>
          </a:xfrm>
          <a:prstGeom prst="rect">
            <a:avLst/>
          </a:prstGeom>
          <a:ln w="12700">
            <a:miter lim="400000"/>
          </a:ln>
        </p:spPr>
      </p:pic>
      <p:sp>
        <p:nvSpPr>
          <p:cNvPr id="119"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253040485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126" name="Title Text"/>
          <p:cNvSpPr txBox="1">
            <a:spLocks noGrp="1"/>
          </p:cNvSpPr>
          <p:nvPr>
            <p:ph type="title"/>
          </p:nvPr>
        </p:nvSpPr>
        <p:spPr>
          <a:xfrm>
            <a:off x="609600" y="273050"/>
            <a:ext cx="4011085" cy="1162050"/>
          </a:xfrm>
          <a:prstGeom prst="rect">
            <a:avLst/>
          </a:prstGeom>
        </p:spPr>
        <p:txBody>
          <a:bodyPr anchor="b"/>
          <a:lstStyle>
            <a:lvl1pPr algn="l">
              <a:defRPr sz="2000" b="1"/>
            </a:lvl1pPr>
          </a:lstStyle>
          <a:p>
            <a:r>
              <a:rPr lang="en-US"/>
              <a:t>Click to edit Master title style</a:t>
            </a:r>
            <a:endParaRPr/>
          </a:p>
        </p:txBody>
      </p:sp>
      <p:sp>
        <p:nvSpPr>
          <p:cNvPr id="127" name="Body Level One…"/>
          <p:cNvSpPr txBox="1">
            <a:spLocks noGrp="1"/>
          </p:cNvSpPr>
          <p:nvPr>
            <p:ph type="body" idx="1"/>
          </p:nvPr>
        </p:nvSpPr>
        <p:spPr>
          <a:xfrm>
            <a:off x="4766733" y="273051"/>
            <a:ext cx="6815667" cy="585311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28" name="Rectangle"/>
          <p:cNvSpPr>
            <a:spLocks noGrp="1"/>
          </p:cNvSpPr>
          <p:nvPr>
            <p:ph type="body" sz="half" idx="21"/>
          </p:nvPr>
        </p:nvSpPr>
        <p:spPr>
          <a:xfrm>
            <a:off x="609599" y="1435101"/>
            <a:ext cx="4011087" cy="4691063"/>
          </a:xfrm>
          <a:prstGeom prst="rect">
            <a:avLst/>
          </a:prstGeom>
        </p:spPr>
        <p:txBody>
          <a:bodyPr/>
          <a:lstStyle/>
          <a:p>
            <a:pPr marL="0" lvl="0" indent="0">
              <a:spcBef>
                <a:spcPts val="300"/>
              </a:spcBef>
              <a:buSzTx/>
              <a:buFontTx/>
              <a:buNone/>
              <a:defRPr sz="1400"/>
            </a:pPr>
            <a:r>
              <a:rPr lang="en-US"/>
              <a:t>Click to edit Master text styles</a:t>
            </a:r>
          </a:p>
        </p:txBody>
      </p:sp>
      <p:pic>
        <p:nvPicPr>
          <p:cNvPr id="129" name="4" descr="4"/>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0"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31"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132" name="Line"/>
          <p:cNvSpPr/>
          <p:nvPr/>
        </p:nvSpPr>
        <p:spPr>
          <a:xfrm>
            <a:off x="304800" y="1447800"/>
            <a:ext cx="11582400" cy="0"/>
          </a:xfrm>
          <a:prstGeom prst="line">
            <a:avLst/>
          </a:prstGeom>
          <a:ln>
            <a:solidFill>
              <a:srgbClr val="254061"/>
            </a:solidFill>
          </a:ln>
        </p:spPr>
        <p:txBody>
          <a:bodyPr lIns="45719" rIns="45719"/>
          <a:lstStyle/>
          <a:p>
            <a:endParaRPr sz="1800"/>
          </a:p>
        </p:txBody>
      </p:sp>
      <p:pic>
        <p:nvPicPr>
          <p:cNvPr id="133" name="image2.png" descr="image2.png"/>
          <p:cNvPicPr>
            <a:picLocks noChangeAspect="1"/>
          </p:cNvPicPr>
          <p:nvPr/>
        </p:nvPicPr>
        <p:blipFill>
          <a:blip r:embed="rId3"/>
          <a:stretch>
            <a:fillRect/>
          </a:stretch>
        </p:blipFill>
        <p:spPr>
          <a:xfrm>
            <a:off x="8585200" y="228601"/>
            <a:ext cx="3606800" cy="981075"/>
          </a:xfrm>
          <a:prstGeom prst="rect">
            <a:avLst/>
          </a:prstGeom>
          <a:ln w="12700">
            <a:miter lim="400000"/>
          </a:ln>
        </p:spPr>
      </p:pic>
      <p:sp>
        <p:nvSpPr>
          <p:cNvPr id="134" name="Slide Number"/>
          <p:cNvSpPr txBox="1">
            <a:spLocks noGrp="1"/>
          </p:cNvSpPr>
          <p:nvPr>
            <p:ph type="sldNum" sz="quarter" idx="2"/>
          </p:nvPr>
        </p:nvSpPr>
        <p:spPr>
          <a:prstGeom prst="rect">
            <a:avLst/>
          </a:prstGeom>
        </p:spPr>
        <p:txBody>
          <a:bodyPr/>
          <a:lstStyle/>
          <a:p>
            <a:fld id="{05792C7E-6D3A-4F02-B104-2D04958BCD2B}" type="slidenum">
              <a:rPr lang="en-IN" smtClean="0"/>
              <a:t>‹#›</a:t>
            </a:fld>
            <a:endParaRPr lang="en-IN"/>
          </a:p>
        </p:txBody>
      </p:sp>
    </p:spTree>
    <p:extLst>
      <p:ext uri="{BB962C8B-B14F-4D97-AF65-F5344CB8AC3E}">
        <p14:creationId xmlns:p14="http://schemas.microsoft.com/office/powerpoint/2010/main" val="57620114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4" descr="4"/>
          <p:cNvPicPr>
            <a:picLocks noChangeAspect="1"/>
          </p:cNvPicPr>
          <p:nvPr/>
        </p:nvPicPr>
        <p:blipFill>
          <a:blip r:embed="rId14"/>
          <a:stretch>
            <a:fillRect/>
          </a:stretch>
        </p:blipFill>
        <p:spPr>
          <a:xfrm>
            <a:off x="0" y="0"/>
            <a:ext cx="12192000" cy="6858000"/>
          </a:xfrm>
          <a:prstGeom prst="rect">
            <a:avLst/>
          </a:prstGeom>
          <a:ln w="12700">
            <a:miter lim="400000"/>
          </a:ln>
        </p:spPr>
      </p:pic>
      <p:sp>
        <p:nvSpPr>
          <p:cNvPr id="3" name="Square"/>
          <p:cNvSpPr/>
          <p:nvPr/>
        </p:nvSpPr>
        <p:spPr>
          <a:xfrm>
            <a:off x="11582400" y="6172200"/>
            <a:ext cx="609600" cy="4572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4" name="Rectangle"/>
          <p:cNvSpPr/>
          <p:nvPr/>
        </p:nvSpPr>
        <p:spPr>
          <a:xfrm>
            <a:off x="1625600" y="1752600"/>
            <a:ext cx="9245600" cy="38100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5" name="Rectangle"/>
          <p:cNvSpPr/>
          <p:nvPr/>
        </p:nvSpPr>
        <p:spPr>
          <a:xfrm>
            <a:off x="711200" y="1905000"/>
            <a:ext cx="11480800" cy="4724400"/>
          </a:xfrm>
          <a:prstGeom prst="rect">
            <a:avLst/>
          </a:prstGeom>
          <a:solidFill>
            <a:srgbClr val="FFFFFF"/>
          </a:solidFill>
          <a:ln w="12700">
            <a:miter lim="400000"/>
          </a:ln>
        </p:spPr>
        <p:txBody>
          <a:bodyPr lIns="45719" rIns="45719" anchor="ctr"/>
          <a:lstStyle/>
          <a:p>
            <a:pPr algn="ctr">
              <a:defRPr>
                <a:solidFill>
                  <a:srgbClr val="FFFFFF"/>
                </a:solidFill>
              </a:defRPr>
            </a:pPr>
            <a:endParaRPr sz="1800"/>
          </a:p>
        </p:txBody>
      </p:sp>
      <p:sp>
        <p:nvSpPr>
          <p:cNvPr id="6" name="Line"/>
          <p:cNvSpPr/>
          <p:nvPr/>
        </p:nvSpPr>
        <p:spPr>
          <a:xfrm>
            <a:off x="304800" y="1447800"/>
            <a:ext cx="11582400" cy="0"/>
          </a:xfrm>
          <a:prstGeom prst="line">
            <a:avLst/>
          </a:prstGeom>
          <a:ln>
            <a:solidFill>
              <a:srgbClr val="254061"/>
            </a:solidFill>
          </a:ln>
        </p:spPr>
        <p:txBody>
          <a:bodyPr lIns="45719" rIns="45719"/>
          <a:lstStyle/>
          <a:p>
            <a:endParaRPr sz="1800"/>
          </a:p>
        </p:txBody>
      </p:sp>
      <p:sp>
        <p:nvSpPr>
          <p:cNvPr id="7" name="Title Text"/>
          <p:cNvSpPr txBox="1">
            <a:spLocks noGrp="1"/>
          </p:cNvSpPr>
          <p:nvPr>
            <p:ph type="title"/>
          </p:nvPr>
        </p:nvSpPr>
        <p:spPr>
          <a:xfrm>
            <a:off x="609600" y="274639"/>
            <a:ext cx="10972800" cy="1143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8"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9" name="Slide Number"/>
          <p:cNvSpPr txBox="1">
            <a:spLocks noGrp="1"/>
          </p:cNvSpPr>
          <p:nvPr>
            <p:ph type="sldNum" sz="quarter" idx="2"/>
          </p:nvPr>
        </p:nvSpPr>
        <p:spPr>
          <a:xfrm>
            <a:off x="11307327" y="6400414"/>
            <a:ext cx="275073" cy="276999"/>
          </a:xfrm>
          <a:prstGeom prst="rect">
            <a:avLst/>
          </a:prstGeom>
          <a:ln w="12700">
            <a:miter lim="400000"/>
          </a:ln>
        </p:spPr>
        <p:txBody>
          <a:bodyPr wrap="none" lIns="45719" rIns="45719" anchor="ctr">
            <a:spAutoFit/>
          </a:bodyPr>
          <a:lstStyle>
            <a:lvl1pPr algn="r">
              <a:defRPr sz="1200">
                <a:solidFill>
                  <a:srgbClr val="888888"/>
                </a:solidFill>
              </a:defRPr>
            </a:lvl1pPr>
          </a:lstStyle>
          <a:p>
            <a:fld id="{05792C7E-6D3A-4F02-B104-2D04958BCD2B}" type="slidenum">
              <a:rPr lang="en-IN" smtClean="0"/>
              <a:t>‹#›</a:t>
            </a:fld>
            <a:endParaRPr lang="en-IN"/>
          </a:p>
        </p:txBody>
      </p:sp>
    </p:spTree>
    <p:extLst>
      <p:ext uri="{BB962C8B-B14F-4D97-AF65-F5344CB8AC3E}">
        <p14:creationId xmlns:p14="http://schemas.microsoft.com/office/powerpoint/2010/main" val="39654623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txStyles>
    <p:titleStyle>
      <a:lvl1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eaLnBrk="1" latinLnBrk="0" hangingPunct="1">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eaLnBrk="1" latinLnBrk="0" hangingPunct="1">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10F70-2E10-55A6-2FF4-7E2EA7FF969E}"/>
              </a:ext>
            </a:extLst>
          </p:cNvPr>
          <p:cNvSpPr>
            <a:spLocks noGrp="1"/>
          </p:cNvSpPr>
          <p:nvPr>
            <p:ph type="title"/>
          </p:nvPr>
        </p:nvSpPr>
        <p:spPr/>
        <p:txBody>
          <a:bodyPr/>
          <a:lstStyle/>
          <a:p>
            <a:r>
              <a:rPr lang="en-IN" dirty="0"/>
              <a:t>Module III</a:t>
            </a:r>
          </a:p>
        </p:txBody>
      </p:sp>
      <p:sp>
        <p:nvSpPr>
          <p:cNvPr id="5" name="Text Placeholder 4">
            <a:extLst>
              <a:ext uri="{FF2B5EF4-FFF2-40B4-BE49-F238E27FC236}">
                <a16:creationId xmlns:a16="http://schemas.microsoft.com/office/drawing/2014/main" id="{80697D4A-6E29-1698-CE5B-123DF675EC37}"/>
              </a:ext>
            </a:extLst>
          </p:cNvPr>
          <p:cNvSpPr>
            <a:spLocks noGrp="1"/>
          </p:cNvSpPr>
          <p:nvPr>
            <p:ph type="body" sz="quarter" idx="1"/>
          </p:nvPr>
        </p:nvSpPr>
        <p:spPr/>
        <p:txBody>
          <a:bodyPr/>
          <a:lstStyle/>
          <a:p>
            <a:endParaRPr lang="en-US"/>
          </a:p>
        </p:txBody>
      </p:sp>
    </p:spTree>
    <p:extLst>
      <p:ext uri="{BB962C8B-B14F-4D97-AF65-F5344CB8AC3E}">
        <p14:creationId xmlns:p14="http://schemas.microsoft.com/office/powerpoint/2010/main" val="3640657952"/>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AD816-4F6C-EA31-18F3-306C5EF5957E}"/>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061B52CB-0A89-36FA-B293-6836ED7D2CDE}"/>
              </a:ext>
            </a:extLst>
          </p:cNvPr>
          <p:cNvSpPr>
            <a:spLocks noGrp="1"/>
          </p:cNvSpPr>
          <p:nvPr>
            <p:ph type="body" idx="1"/>
          </p:nvPr>
        </p:nvSpPr>
        <p:spPr/>
        <p:txBody>
          <a:bodyPr>
            <a:normAutofit fontScale="77500" lnSpcReduction="20000"/>
          </a:bodyPr>
          <a:lstStyle/>
          <a:p>
            <a:pPr fontAlgn="base"/>
            <a:r>
              <a:rPr lang="en-US" dirty="0"/>
              <a:t>They are the requirements stated by the user which one can see directly in the final product, unlike the non-functional requirements. For example, in a hospital management system, a doctor should be able to retrieve the information of his patients.</a:t>
            </a:r>
          </a:p>
          <a:p>
            <a:pPr fontAlgn="base"/>
            <a:r>
              <a:rPr lang="en-US" dirty="0"/>
              <a:t>Each high-level functional requirement may involve several interactions or dialogues between the system and the outside world.</a:t>
            </a:r>
          </a:p>
          <a:p>
            <a:pPr fontAlgn="base"/>
            <a:r>
              <a:rPr lang="en-US" dirty="0"/>
              <a:t>To accurately describe the functional requirements, all scenarios must be enumerated.</a:t>
            </a:r>
          </a:p>
          <a:p>
            <a:pPr fontAlgn="base"/>
            <a:r>
              <a:rPr lang="en-US" dirty="0"/>
              <a:t>There are many ways of expressing functional requirements e.g., natural language, a structured or formatted language with no rigorous syntax, and formal specification language with proper syntax.</a:t>
            </a:r>
          </a:p>
          <a:p>
            <a:pPr fontAlgn="base"/>
            <a:r>
              <a:rPr lang="en-US" dirty="0"/>
              <a:t>Functional Requirements in Software Engineering are also called Functional Specification</a:t>
            </a:r>
          </a:p>
          <a:p>
            <a:endParaRPr lang="en-IN" dirty="0"/>
          </a:p>
        </p:txBody>
      </p:sp>
    </p:spTree>
    <p:extLst>
      <p:ext uri="{BB962C8B-B14F-4D97-AF65-F5344CB8AC3E}">
        <p14:creationId xmlns:p14="http://schemas.microsoft.com/office/powerpoint/2010/main" val="323207221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B96EB-C8EC-D5BA-1943-418B07B682EB}"/>
              </a:ext>
            </a:extLst>
          </p:cNvPr>
          <p:cNvSpPr>
            <a:spLocks noGrp="1"/>
          </p:cNvSpPr>
          <p:nvPr>
            <p:ph type="title"/>
          </p:nvPr>
        </p:nvSpPr>
        <p:spPr/>
        <p:txBody>
          <a:bodyPr>
            <a:normAutofit fontScale="90000"/>
          </a:bodyPr>
          <a:lstStyle/>
          <a:p>
            <a:br>
              <a:rPr lang="en-IN" b="1" dirty="0"/>
            </a:br>
            <a:r>
              <a:rPr lang="en-IN" b="1" dirty="0"/>
              <a:t>Non-</a:t>
            </a:r>
            <a:r>
              <a:rPr lang="en-IN" b="1" dirty="0" err="1"/>
              <a:t>Behavioral</a:t>
            </a:r>
            <a:r>
              <a:rPr lang="en-IN" b="1" dirty="0"/>
              <a:t> (Non-Functional) Requirements</a:t>
            </a:r>
            <a:endParaRPr lang="en-IN" dirty="0"/>
          </a:p>
        </p:txBody>
      </p:sp>
      <p:sp>
        <p:nvSpPr>
          <p:cNvPr id="3" name="Text Placeholder 2">
            <a:extLst>
              <a:ext uri="{FF2B5EF4-FFF2-40B4-BE49-F238E27FC236}">
                <a16:creationId xmlns:a16="http://schemas.microsoft.com/office/drawing/2014/main" id="{F0C4A78B-DF81-7909-B149-32631DAA2F52}"/>
              </a:ext>
            </a:extLst>
          </p:cNvPr>
          <p:cNvSpPr>
            <a:spLocks noGrp="1"/>
          </p:cNvSpPr>
          <p:nvPr>
            <p:ph type="body" idx="1"/>
          </p:nvPr>
        </p:nvSpPr>
        <p:spPr/>
        <p:txBody>
          <a:bodyPr>
            <a:normAutofit fontScale="77500" lnSpcReduction="20000"/>
          </a:bodyPr>
          <a:lstStyle/>
          <a:p>
            <a:pPr marL="0" indent="0" fontAlgn="base">
              <a:buNone/>
            </a:pPr>
            <a:r>
              <a:rPr lang="en-US" b="1" dirty="0"/>
              <a:t>Definition</a:t>
            </a:r>
            <a:r>
              <a:rPr lang="en-US" dirty="0"/>
              <a:t>: Non-functional requirements describe how the software performs a task rather than what it should do. They define the quality attributes, performance criteria, and constraints.</a:t>
            </a:r>
          </a:p>
          <a:p>
            <a:pPr marL="0" indent="0" fontAlgn="base">
              <a:buNone/>
            </a:pPr>
            <a:r>
              <a:rPr lang="en-US" b="1" dirty="0"/>
              <a:t>Examples</a:t>
            </a:r>
            <a:r>
              <a:rPr lang="en-US" dirty="0"/>
              <a:t>:</a:t>
            </a:r>
          </a:p>
          <a:p>
            <a:pPr fontAlgn="base"/>
            <a:r>
              <a:rPr lang="en-US" b="1" dirty="0"/>
              <a:t>Performance</a:t>
            </a:r>
            <a:r>
              <a:rPr lang="en-US" dirty="0"/>
              <a:t>: The system should process 1,000 transactions per second.</a:t>
            </a:r>
          </a:p>
          <a:p>
            <a:pPr fontAlgn="base"/>
            <a:r>
              <a:rPr lang="en-US" b="1" dirty="0"/>
              <a:t>Usability</a:t>
            </a:r>
            <a:r>
              <a:rPr lang="en-US" dirty="0"/>
              <a:t>: The software should be easy to use and have a user-friendly interface.</a:t>
            </a:r>
          </a:p>
          <a:p>
            <a:pPr fontAlgn="base"/>
            <a:r>
              <a:rPr lang="en-US" b="1" dirty="0"/>
              <a:t>Reliability</a:t>
            </a:r>
            <a:r>
              <a:rPr lang="en-US" dirty="0"/>
              <a:t>: The system must have 99.9% uptime.</a:t>
            </a:r>
          </a:p>
          <a:p>
            <a:pPr fontAlgn="base"/>
            <a:r>
              <a:rPr lang="en-US" b="1" dirty="0"/>
              <a:t>Security</a:t>
            </a:r>
            <a:r>
              <a:rPr lang="en-US" dirty="0"/>
              <a:t>: Data must be encrypted during transmission and storage.</a:t>
            </a:r>
          </a:p>
          <a:p>
            <a:pPr fontAlgn="base"/>
            <a:r>
              <a:rPr lang="en-US" b="1" dirty="0"/>
              <a:t>Explanation</a:t>
            </a:r>
            <a:r>
              <a:rPr lang="en-US" dirty="0"/>
              <a:t>: Non-functional requirements are about the system’s behavior, quality, and constraints. They ensure that the software meets certain standards of performance, usability, reliability, and security.</a:t>
            </a:r>
          </a:p>
        </p:txBody>
      </p:sp>
    </p:spTree>
    <p:extLst>
      <p:ext uri="{BB962C8B-B14F-4D97-AF65-F5344CB8AC3E}">
        <p14:creationId xmlns:p14="http://schemas.microsoft.com/office/powerpoint/2010/main" val="274189497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F3619-6284-F1BF-B4BB-8E1C914D45CE}"/>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2FC6C210-AC55-4F8F-BE34-52452D7E26E7}"/>
              </a:ext>
            </a:extLst>
          </p:cNvPr>
          <p:cNvSpPr>
            <a:spLocks noGrp="1"/>
          </p:cNvSpPr>
          <p:nvPr>
            <p:ph type="body" idx="1"/>
          </p:nvPr>
        </p:nvSpPr>
        <p:spPr>
          <a:xfrm>
            <a:off x="224589" y="1600201"/>
            <a:ext cx="11357811" cy="5257799"/>
          </a:xfrm>
        </p:spPr>
        <p:txBody>
          <a:bodyPr>
            <a:normAutofit fontScale="77500" lnSpcReduction="20000"/>
          </a:bodyPr>
          <a:lstStyle/>
          <a:p>
            <a:pPr marL="0" indent="0" algn="just" fontAlgn="base">
              <a:buNone/>
            </a:pPr>
            <a:r>
              <a:rPr lang="en-US" dirty="0"/>
              <a:t>These are basically the quality constraints that the system must satisfy according to the project contract. Nonfunctional requirements, not related to the system functionality, rather define how the system should perform The priority or extent to which these factors are implemented varies from one project to other. They are also called non-behavioral requirements. They basically deal with issues like:</a:t>
            </a:r>
          </a:p>
          <a:p>
            <a:pPr algn="just" fontAlgn="base"/>
            <a:r>
              <a:rPr lang="en-US" b="1" dirty="0"/>
              <a:t>Portability</a:t>
            </a:r>
            <a:endParaRPr lang="en-US" dirty="0"/>
          </a:p>
          <a:p>
            <a:pPr algn="just" fontAlgn="base"/>
            <a:r>
              <a:rPr lang="en-US" b="1" dirty="0"/>
              <a:t>Security</a:t>
            </a:r>
            <a:endParaRPr lang="en-US" dirty="0"/>
          </a:p>
          <a:p>
            <a:pPr algn="just" fontAlgn="base"/>
            <a:r>
              <a:rPr lang="en-US" b="1" dirty="0"/>
              <a:t>Maintainability</a:t>
            </a:r>
            <a:endParaRPr lang="en-US" dirty="0"/>
          </a:p>
          <a:p>
            <a:pPr algn="just" fontAlgn="base"/>
            <a:r>
              <a:rPr lang="en-US" b="1" dirty="0"/>
              <a:t>Reliability</a:t>
            </a:r>
            <a:endParaRPr lang="en-US" dirty="0"/>
          </a:p>
          <a:p>
            <a:pPr algn="just" fontAlgn="base"/>
            <a:r>
              <a:rPr lang="en-US" b="1" dirty="0"/>
              <a:t>Scalability</a:t>
            </a:r>
            <a:endParaRPr lang="en-US" dirty="0"/>
          </a:p>
          <a:p>
            <a:pPr algn="just" fontAlgn="base"/>
            <a:r>
              <a:rPr lang="en-US" b="1" dirty="0"/>
              <a:t>Performance</a:t>
            </a:r>
            <a:endParaRPr lang="en-US" dirty="0"/>
          </a:p>
          <a:p>
            <a:pPr algn="just" fontAlgn="base"/>
            <a:r>
              <a:rPr lang="en-US" b="1" dirty="0"/>
              <a:t>Reusability</a:t>
            </a:r>
            <a:endParaRPr lang="en-US" dirty="0"/>
          </a:p>
          <a:p>
            <a:pPr algn="just" fontAlgn="base"/>
            <a:r>
              <a:rPr lang="en-US" b="1" dirty="0"/>
              <a:t>Flexibility</a:t>
            </a:r>
            <a:endParaRPr lang="en-US" dirty="0"/>
          </a:p>
          <a:p>
            <a:endParaRPr lang="en-IN" dirty="0"/>
          </a:p>
        </p:txBody>
      </p:sp>
    </p:spTree>
    <p:extLst>
      <p:ext uri="{BB962C8B-B14F-4D97-AF65-F5344CB8AC3E}">
        <p14:creationId xmlns:p14="http://schemas.microsoft.com/office/powerpoint/2010/main" val="398273409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5F6BF-094D-083B-D525-25ABA48A3D7F}"/>
              </a:ext>
            </a:extLst>
          </p:cNvPr>
          <p:cNvSpPr>
            <a:spLocks noGrp="1"/>
          </p:cNvSpPr>
          <p:nvPr>
            <p:ph type="title"/>
          </p:nvPr>
        </p:nvSpPr>
        <p:spPr/>
        <p:txBody>
          <a:bodyPr/>
          <a:lstStyle/>
          <a:p>
            <a:r>
              <a:rPr lang="en-IN" dirty="0"/>
              <a:t>Types of NF SR</a:t>
            </a:r>
          </a:p>
        </p:txBody>
      </p:sp>
      <p:sp>
        <p:nvSpPr>
          <p:cNvPr id="3" name="Text Placeholder 2">
            <a:extLst>
              <a:ext uri="{FF2B5EF4-FFF2-40B4-BE49-F238E27FC236}">
                <a16:creationId xmlns:a16="http://schemas.microsoft.com/office/drawing/2014/main" id="{EF784184-2FBF-0C40-D889-DF184DDC33B4}"/>
              </a:ext>
            </a:extLst>
          </p:cNvPr>
          <p:cNvSpPr>
            <a:spLocks noGrp="1"/>
          </p:cNvSpPr>
          <p:nvPr>
            <p:ph type="body" idx="1"/>
          </p:nvPr>
        </p:nvSpPr>
        <p:spPr/>
        <p:txBody>
          <a:bodyPr/>
          <a:lstStyle/>
          <a:p>
            <a:pPr fontAlgn="base"/>
            <a:r>
              <a:rPr lang="en-IN" dirty="0"/>
              <a:t>Interface constraints</a:t>
            </a:r>
          </a:p>
          <a:p>
            <a:pPr fontAlgn="base"/>
            <a:r>
              <a:rPr lang="en-IN" dirty="0"/>
              <a:t>Performance constraints: response time, security, storage space, etc.</a:t>
            </a:r>
          </a:p>
          <a:p>
            <a:pPr fontAlgn="base"/>
            <a:r>
              <a:rPr lang="en-IN" dirty="0"/>
              <a:t>Operating constraints</a:t>
            </a:r>
          </a:p>
          <a:p>
            <a:pPr fontAlgn="base"/>
            <a:r>
              <a:rPr lang="en-IN" dirty="0"/>
              <a:t>Life cycle constraints: maintainability, portability, etc.</a:t>
            </a:r>
          </a:p>
          <a:p>
            <a:pPr fontAlgn="base"/>
            <a:r>
              <a:rPr lang="en-IN" dirty="0"/>
              <a:t>Economic constraints</a:t>
            </a:r>
          </a:p>
        </p:txBody>
      </p:sp>
    </p:spTree>
    <p:extLst>
      <p:ext uri="{BB962C8B-B14F-4D97-AF65-F5344CB8AC3E}">
        <p14:creationId xmlns:p14="http://schemas.microsoft.com/office/powerpoint/2010/main" val="336424015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D4716-157B-CCAD-7FDD-9BB620216103}"/>
              </a:ext>
            </a:extLst>
          </p:cNvPr>
          <p:cNvSpPr>
            <a:spLocks noGrp="1"/>
          </p:cNvSpPr>
          <p:nvPr>
            <p:ph type="title"/>
          </p:nvPr>
        </p:nvSpPr>
        <p:spPr/>
        <p:txBody>
          <a:bodyPr>
            <a:normAutofit/>
          </a:bodyPr>
          <a:lstStyle/>
          <a:p>
            <a:r>
              <a:rPr lang="en-US" b="1" dirty="0"/>
              <a:t>Domain Requirements</a:t>
            </a:r>
            <a:endParaRPr lang="en-IN" dirty="0"/>
          </a:p>
        </p:txBody>
      </p:sp>
      <p:sp>
        <p:nvSpPr>
          <p:cNvPr id="3" name="Text Placeholder 2">
            <a:extLst>
              <a:ext uri="{FF2B5EF4-FFF2-40B4-BE49-F238E27FC236}">
                <a16:creationId xmlns:a16="http://schemas.microsoft.com/office/drawing/2014/main" id="{37EDAD57-DCFA-FFFE-B9B3-3AD25932DF4F}"/>
              </a:ext>
            </a:extLst>
          </p:cNvPr>
          <p:cNvSpPr>
            <a:spLocks noGrp="1"/>
          </p:cNvSpPr>
          <p:nvPr>
            <p:ph type="body" idx="1"/>
          </p:nvPr>
        </p:nvSpPr>
        <p:spPr/>
        <p:txBody>
          <a:bodyPr>
            <a:normAutofit fontScale="77500" lnSpcReduction="20000"/>
          </a:bodyPr>
          <a:lstStyle/>
          <a:p>
            <a:pPr marL="0" indent="0" fontAlgn="base">
              <a:buNone/>
            </a:pPr>
            <a:r>
              <a:rPr lang="en-US" b="1" dirty="0"/>
              <a:t>Definition</a:t>
            </a:r>
            <a:r>
              <a:rPr lang="en-US" dirty="0"/>
              <a:t>: Domain requirements are specific to the domain or industry in which the software operates. They include terminology, rules, and standards relevant to that particular domain.</a:t>
            </a:r>
          </a:p>
          <a:p>
            <a:pPr marL="0" indent="0" fontAlgn="base">
              <a:buNone/>
            </a:pPr>
            <a:r>
              <a:rPr lang="en-US" b="1" dirty="0"/>
              <a:t>Examples</a:t>
            </a:r>
            <a:r>
              <a:rPr lang="en-US" dirty="0"/>
              <a:t>:</a:t>
            </a:r>
          </a:p>
          <a:p>
            <a:pPr fontAlgn="base"/>
            <a:r>
              <a:rPr lang="en-US" b="1" dirty="0"/>
              <a:t>Healthcare</a:t>
            </a:r>
            <a:r>
              <a:rPr lang="en-US" dirty="0"/>
              <a:t>: The software must comply with HIPAA regulations for handling patient data.</a:t>
            </a:r>
          </a:p>
          <a:p>
            <a:pPr fontAlgn="base"/>
            <a:r>
              <a:rPr lang="en-US" b="1" dirty="0"/>
              <a:t>Finance</a:t>
            </a:r>
            <a:r>
              <a:rPr lang="en-US" dirty="0"/>
              <a:t>: The system should adhere to GAAP standards for financial reporting.</a:t>
            </a:r>
          </a:p>
          <a:p>
            <a:pPr fontAlgn="base"/>
            <a:r>
              <a:rPr lang="en-US" b="1" dirty="0"/>
              <a:t>E-commerce</a:t>
            </a:r>
            <a:r>
              <a:rPr lang="en-US" dirty="0"/>
              <a:t>: The software should support various payment gateways like PayPal, Stripe, and credit cards.</a:t>
            </a:r>
          </a:p>
          <a:p>
            <a:pPr fontAlgn="base"/>
            <a:r>
              <a:rPr lang="en-US" b="1" dirty="0"/>
              <a:t>Explanation</a:t>
            </a:r>
            <a:r>
              <a:rPr lang="en-US" dirty="0"/>
              <a:t>: Domain requirements reflect the unique needs and constraints of a particular industry. They ensure that the software is relevant and compliant with industry-specific regulations and standards.</a:t>
            </a:r>
          </a:p>
          <a:p>
            <a:endParaRPr lang="en-IN" dirty="0"/>
          </a:p>
        </p:txBody>
      </p:sp>
    </p:spTree>
    <p:extLst>
      <p:ext uri="{BB962C8B-B14F-4D97-AF65-F5344CB8AC3E}">
        <p14:creationId xmlns:p14="http://schemas.microsoft.com/office/powerpoint/2010/main" val="3179399453"/>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A83C6-2F67-A489-369E-2DA29B42958A}"/>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FD4AA143-7586-1ADA-8266-5A312444D9C8}"/>
              </a:ext>
            </a:extLst>
          </p:cNvPr>
          <p:cNvSpPr>
            <a:spLocks noGrp="1"/>
          </p:cNvSpPr>
          <p:nvPr>
            <p:ph type="body" idx="1"/>
          </p:nvPr>
        </p:nvSpPr>
        <p:spPr/>
        <p:txBody>
          <a:bodyPr>
            <a:normAutofit fontScale="92500" lnSpcReduction="20000"/>
          </a:bodyPr>
          <a:lstStyle/>
          <a:p>
            <a:r>
              <a:rPr lang="en-US" dirty="0"/>
              <a:t>Domain requirements are the requirements that are characteristic of a particular category or domain of projects. Domain requirements can be functional or nonfunctional. Domain requirements engineering is a continuous process of proactively defining the requirements for all foreseeable applications to be developed in the software product line. The basic functions that a system of a specific domain must necessarily exhibit come under this category. For instance, in academic software that maintains records of a school or college, the functionality of being able to access the list of faculty and list of students of each grade is a domain requirement. These requirements are therefore identified from that domain model and are not user-specific.</a:t>
            </a:r>
            <a:endParaRPr lang="en-IN" dirty="0"/>
          </a:p>
        </p:txBody>
      </p:sp>
    </p:spTree>
    <p:extLst>
      <p:ext uri="{BB962C8B-B14F-4D97-AF65-F5344CB8AC3E}">
        <p14:creationId xmlns:p14="http://schemas.microsoft.com/office/powerpoint/2010/main" val="101738144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0885A-4D15-E026-C8AF-884746AB7143}"/>
              </a:ext>
            </a:extLst>
          </p:cNvPr>
          <p:cNvSpPr>
            <a:spLocks noGrp="1"/>
          </p:cNvSpPr>
          <p:nvPr>
            <p:ph type="title"/>
          </p:nvPr>
        </p:nvSpPr>
        <p:spPr/>
        <p:txBody>
          <a:bodyPr>
            <a:normAutofit/>
          </a:bodyPr>
          <a:lstStyle/>
          <a:p>
            <a:r>
              <a:rPr lang="en-IN" b="1" dirty="0"/>
              <a:t>Software Prototyping</a:t>
            </a:r>
            <a:endParaRPr lang="en-IN" dirty="0"/>
          </a:p>
        </p:txBody>
      </p:sp>
      <p:sp>
        <p:nvSpPr>
          <p:cNvPr id="3" name="Text Placeholder 2">
            <a:extLst>
              <a:ext uri="{FF2B5EF4-FFF2-40B4-BE49-F238E27FC236}">
                <a16:creationId xmlns:a16="http://schemas.microsoft.com/office/drawing/2014/main" id="{27525B8E-0EBE-2794-97FB-7FC408B9CC80}"/>
              </a:ext>
            </a:extLst>
          </p:cNvPr>
          <p:cNvSpPr>
            <a:spLocks noGrp="1"/>
          </p:cNvSpPr>
          <p:nvPr>
            <p:ph type="body" idx="1"/>
          </p:nvPr>
        </p:nvSpPr>
        <p:spPr/>
        <p:txBody>
          <a:bodyPr>
            <a:normAutofit lnSpcReduction="10000"/>
          </a:bodyPr>
          <a:lstStyle/>
          <a:p>
            <a:r>
              <a:rPr lang="en-US" dirty="0"/>
              <a:t>It is the process of implementing the presumed software requirements with an intention to learn more about the actual requirements or alternative design that satisfies the actual set of requirements .</a:t>
            </a:r>
          </a:p>
          <a:p>
            <a:r>
              <a:rPr lang="en-US" dirty="0"/>
              <a:t>Need for software prototyping </a:t>
            </a:r>
          </a:p>
          <a:p>
            <a:pPr lvl="1"/>
            <a:r>
              <a:rPr lang="en-US" dirty="0"/>
              <a:t>To assess  the set of requirements that makes a product successful in the market </a:t>
            </a:r>
          </a:p>
          <a:p>
            <a:pPr lvl="1"/>
            <a:r>
              <a:rPr lang="en-US" dirty="0"/>
              <a:t>To test the feasibility without building the whole system. </a:t>
            </a:r>
          </a:p>
          <a:p>
            <a:pPr lvl="1"/>
            <a:r>
              <a:rPr lang="en-US" dirty="0"/>
              <a:t>To make end-user involved in the design phase </a:t>
            </a:r>
            <a:endParaRPr lang="en-IN" dirty="0"/>
          </a:p>
        </p:txBody>
      </p:sp>
    </p:spTree>
    <p:extLst>
      <p:ext uri="{BB962C8B-B14F-4D97-AF65-F5344CB8AC3E}">
        <p14:creationId xmlns:p14="http://schemas.microsoft.com/office/powerpoint/2010/main" val="4239978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C78B1-D00A-9AA4-5C2F-91BFFDCAC8EC}"/>
              </a:ext>
            </a:extLst>
          </p:cNvPr>
          <p:cNvSpPr>
            <a:spLocks noGrp="1"/>
          </p:cNvSpPr>
          <p:nvPr>
            <p:ph type="title"/>
          </p:nvPr>
        </p:nvSpPr>
        <p:spPr/>
        <p:txBody>
          <a:bodyPr/>
          <a:lstStyle/>
          <a:p>
            <a:r>
              <a:rPr lang="en-US" dirty="0"/>
              <a:t>Benefits of Software Prototyping</a:t>
            </a:r>
            <a:endParaRPr lang="en-IN" dirty="0"/>
          </a:p>
        </p:txBody>
      </p:sp>
      <p:sp>
        <p:nvSpPr>
          <p:cNvPr id="3" name="Text Placeholder 2">
            <a:extLst>
              <a:ext uri="{FF2B5EF4-FFF2-40B4-BE49-F238E27FC236}">
                <a16:creationId xmlns:a16="http://schemas.microsoft.com/office/drawing/2014/main" id="{07F9201D-25D3-787E-6B13-E8DC36B0FBE8}"/>
              </a:ext>
            </a:extLst>
          </p:cNvPr>
          <p:cNvSpPr>
            <a:spLocks noGrp="1"/>
          </p:cNvSpPr>
          <p:nvPr>
            <p:ph type="body" idx="1"/>
          </p:nvPr>
        </p:nvSpPr>
        <p:spPr/>
        <p:txBody>
          <a:bodyPr/>
          <a:lstStyle/>
          <a:p>
            <a:r>
              <a:rPr lang="en-US" dirty="0"/>
              <a:t>It makes the developers clear about the missing requirements. Let the developers know what the users actually want. </a:t>
            </a:r>
          </a:p>
          <a:p>
            <a:r>
              <a:rPr lang="en-US" dirty="0"/>
              <a:t>Reduces the loss by bringing the manufacturer to a conclusion whether the system that we are about to build is feasible or not, rather than building the whole system and finding out. </a:t>
            </a:r>
          </a:p>
          <a:p>
            <a:r>
              <a:rPr lang="en-US" dirty="0"/>
              <a:t>One can have a working system beforehand. </a:t>
            </a:r>
          </a:p>
          <a:p>
            <a:r>
              <a:rPr lang="en-US" dirty="0"/>
              <a:t>It brings the user to get involved in the system design</a:t>
            </a:r>
            <a:endParaRPr lang="en-IN" dirty="0"/>
          </a:p>
        </p:txBody>
      </p:sp>
    </p:spTree>
    <p:extLst>
      <p:ext uri="{BB962C8B-B14F-4D97-AF65-F5344CB8AC3E}">
        <p14:creationId xmlns:p14="http://schemas.microsoft.com/office/powerpoint/2010/main" val="3970713700"/>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012CD-CA07-2905-5BC1-E471EAB84DD0}"/>
              </a:ext>
            </a:extLst>
          </p:cNvPr>
          <p:cNvSpPr>
            <a:spLocks noGrp="1"/>
          </p:cNvSpPr>
          <p:nvPr>
            <p:ph type="title"/>
          </p:nvPr>
        </p:nvSpPr>
        <p:spPr/>
        <p:txBody>
          <a:bodyPr>
            <a:normAutofit/>
          </a:bodyPr>
          <a:lstStyle/>
          <a:p>
            <a:r>
              <a:rPr lang="en-IN" b="1" dirty="0"/>
              <a:t>Coupling and Cohesion </a:t>
            </a:r>
            <a:endParaRPr lang="en-IN" dirty="0"/>
          </a:p>
        </p:txBody>
      </p:sp>
      <p:sp>
        <p:nvSpPr>
          <p:cNvPr id="3" name="Text Placeholder 2">
            <a:extLst>
              <a:ext uri="{FF2B5EF4-FFF2-40B4-BE49-F238E27FC236}">
                <a16:creationId xmlns:a16="http://schemas.microsoft.com/office/drawing/2014/main" id="{7328B364-3E88-0E5B-7E43-319E74CBBACD}"/>
              </a:ext>
            </a:extLst>
          </p:cNvPr>
          <p:cNvSpPr>
            <a:spLocks noGrp="1"/>
          </p:cNvSpPr>
          <p:nvPr>
            <p:ph type="body" idx="1"/>
          </p:nvPr>
        </p:nvSpPr>
        <p:spPr/>
        <p:txBody>
          <a:bodyPr>
            <a:normAutofit lnSpcReduction="10000"/>
          </a:bodyPr>
          <a:lstStyle/>
          <a:p>
            <a:pPr algn="just"/>
            <a:r>
              <a:rPr lang="en-US" dirty="0"/>
              <a:t>Coupling and Cohesion are two key concepts in software engineering that are used to measure the quality of a software system’s design. </a:t>
            </a:r>
          </a:p>
          <a:p>
            <a:pPr algn="just"/>
            <a:r>
              <a:rPr lang="en-US" dirty="0"/>
              <a:t>Both coupling and cohesion are important factors in determining the maintainability, scalability, and reliability of a software system. </a:t>
            </a:r>
          </a:p>
          <a:p>
            <a:pPr algn="just"/>
            <a:r>
              <a:rPr lang="en-US" dirty="0"/>
              <a:t>High coupling and low cohesion can make a system difficult to change and test, while low coupling and high cohesion make a system easier to maintain and improve.</a:t>
            </a:r>
            <a:endParaRPr lang="en-IN" dirty="0"/>
          </a:p>
        </p:txBody>
      </p:sp>
    </p:spTree>
    <p:extLst>
      <p:ext uri="{BB962C8B-B14F-4D97-AF65-F5344CB8AC3E}">
        <p14:creationId xmlns:p14="http://schemas.microsoft.com/office/powerpoint/2010/main" val="57756979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94B95-F869-EAF3-AE47-3AFDDCD93669}"/>
              </a:ext>
            </a:extLst>
          </p:cNvPr>
          <p:cNvSpPr>
            <a:spLocks noGrp="1"/>
          </p:cNvSpPr>
          <p:nvPr>
            <p:ph type="title"/>
          </p:nvPr>
        </p:nvSpPr>
        <p:spPr/>
        <p:txBody>
          <a:bodyPr/>
          <a:lstStyle/>
          <a:p>
            <a:r>
              <a:rPr lang="en-US" b="1" u="sng" dirty="0"/>
              <a:t>Cohesion</a:t>
            </a:r>
            <a:endParaRPr lang="en-IN" dirty="0"/>
          </a:p>
        </p:txBody>
      </p:sp>
      <p:sp>
        <p:nvSpPr>
          <p:cNvPr id="3" name="Text Placeholder 2">
            <a:extLst>
              <a:ext uri="{FF2B5EF4-FFF2-40B4-BE49-F238E27FC236}">
                <a16:creationId xmlns:a16="http://schemas.microsoft.com/office/drawing/2014/main" id="{BB47B846-8FC0-48AF-DD83-578E0E7DCE6B}"/>
              </a:ext>
            </a:extLst>
          </p:cNvPr>
          <p:cNvSpPr>
            <a:spLocks noGrp="1"/>
          </p:cNvSpPr>
          <p:nvPr>
            <p:ph type="body" idx="1"/>
          </p:nvPr>
        </p:nvSpPr>
        <p:spPr/>
        <p:txBody>
          <a:bodyPr/>
          <a:lstStyle/>
          <a:p>
            <a:pPr algn="just"/>
            <a:r>
              <a:rPr lang="en-US" b="1" u="sng" dirty="0"/>
              <a:t>Cohesion</a:t>
            </a:r>
            <a:r>
              <a:rPr lang="en-US" dirty="0"/>
              <a:t> refers to the degree to which elements within a module work together to fulfil a single, well-defined purpose. High cohesion means that elements are closely related and focused on a single purpose, while low cohesion means that elements are loosely related and serve multiple purposes.</a:t>
            </a:r>
            <a:endParaRPr lang="en-IN" dirty="0"/>
          </a:p>
        </p:txBody>
      </p:sp>
    </p:spTree>
    <p:extLst>
      <p:ext uri="{BB962C8B-B14F-4D97-AF65-F5344CB8AC3E}">
        <p14:creationId xmlns:p14="http://schemas.microsoft.com/office/powerpoint/2010/main" val="394482710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C14BF-FF62-B1EA-5A17-092BBD7F6022}"/>
              </a:ext>
            </a:extLst>
          </p:cNvPr>
          <p:cNvSpPr>
            <a:spLocks noGrp="1"/>
          </p:cNvSpPr>
          <p:nvPr>
            <p:ph type="title"/>
          </p:nvPr>
        </p:nvSpPr>
        <p:spPr/>
        <p:txBody>
          <a:bodyPr/>
          <a:lstStyle/>
          <a:p>
            <a:r>
              <a:rPr lang="en-IN" dirty="0"/>
              <a:t>Topics To be Covered </a:t>
            </a:r>
          </a:p>
        </p:txBody>
      </p:sp>
      <p:sp>
        <p:nvSpPr>
          <p:cNvPr id="4" name="TextBox 3">
            <a:extLst>
              <a:ext uri="{FF2B5EF4-FFF2-40B4-BE49-F238E27FC236}">
                <a16:creationId xmlns:a16="http://schemas.microsoft.com/office/drawing/2014/main" id="{0AB9C4C2-0EEE-05F9-F070-4736EF40B36B}"/>
              </a:ext>
            </a:extLst>
          </p:cNvPr>
          <p:cNvSpPr txBox="1"/>
          <p:nvPr/>
        </p:nvSpPr>
        <p:spPr>
          <a:xfrm>
            <a:off x="3047163" y="2201432"/>
            <a:ext cx="6094324" cy="24601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101600" algn="just">
              <a:lnSpc>
                <a:spcPts val="1365"/>
              </a:lnSpc>
              <a:buNone/>
            </a:pPr>
            <a:r>
              <a:rPr lang="en-US" sz="1800" b="1" dirty="0">
                <a:effectLst/>
                <a:latin typeface="Times New Roman" panose="02020603050405020304" pitchFamily="18" charset="0"/>
                <a:ea typeface="Times New Roman" panose="02020603050405020304" pitchFamily="18" charset="0"/>
              </a:rPr>
              <a:t>Software</a:t>
            </a:r>
            <a:r>
              <a:rPr lang="en-US" sz="1800" b="1" spc="-4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Requirement</a:t>
            </a:r>
            <a:r>
              <a:rPr lang="en-US" sz="1800" b="1" spc="-1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Analysis,</a:t>
            </a:r>
            <a:r>
              <a:rPr lang="en-US" sz="1800" b="1" spc="-35"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design</a:t>
            </a:r>
            <a:r>
              <a:rPr lang="en-US" sz="1800" b="1" spc="-20" dirty="0">
                <a:effectLst/>
                <a:latin typeface="Times New Roman" panose="02020603050405020304" pitchFamily="18" charset="0"/>
                <a:ea typeface="Times New Roman" panose="02020603050405020304" pitchFamily="18" charset="0"/>
              </a:rPr>
              <a:t> </a:t>
            </a:r>
            <a:r>
              <a:rPr lang="en-US" sz="1800" b="1" dirty="0">
                <a:effectLst/>
                <a:latin typeface="Times New Roman" panose="02020603050405020304" pitchFamily="18" charset="0"/>
                <a:ea typeface="Times New Roman" panose="02020603050405020304" pitchFamily="18" charset="0"/>
              </a:rPr>
              <a:t>and</a:t>
            </a:r>
            <a:r>
              <a:rPr lang="en-US" sz="1800" b="1" spc="-40" dirty="0">
                <a:effectLst/>
                <a:latin typeface="Times New Roman" panose="02020603050405020304" pitchFamily="18" charset="0"/>
                <a:ea typeface="Times New Roman" panose="02020603050405020304" pitchFamily="18" charset="0"/>
              </a:rPr>
              <a:t> </a:t>
            </a:r>
            <a:r>
              <a:rPr lang="en-US" sz="1800" b="1" spc="-10" dirty="0">
                <a:effectLst/>
                <a:latin typeface="Times New Roman" panose="02020603050405020304" pitchFamily="18" charset="0"/>
                <a:ea typeface="Times New Roman" panose="02020603050405020304" pitchFamily="18" charset="0"/>
              </a:rPr>
              <a:t>coding</a:t>
            </a:r>
            <a:endParaRPr lang="en-IN" sz="1600" dirty="0">
              <a:effectLst/>
              <a:latin typeface="Times New Roman" panose="02020603050405020304" pitchFamily="18" charset="0"/>
              <a:ea typeface="Times New Roman" panose="02020603050405020304" pitchFamily="18" charset="0"/>
            </a:endParaRPr>
          </a:p>
          <a:p>
            <a:pPr marL="101600" marR="92075" algn="just">
              <a:lnSpc>
                <a:spcPct val="115000"/>
              </a:lnSpc>
              <a:spcBef>
                <a:spcPts val="10"/>
              </a:spcBef>
              <a:buNone/>
            </a:pPr>
            <a:r>
              <a:rPr lang="en-US" sz="1800" dirty="0">
                <a:effectLst/>
                <a:latin typeface="Times New Roman" panose="02020603050405020304" pitchFamily="18" charset="0"/>
                <a:ea typeface="Times New Roman" panose="02020603050405020304" pitchFamily="18" charset="0"/>
              </a:rPr>
              <a:t>Problem Analysis, Software Requirement and Specifications, Behavioral and non- behavioral requirements, Software Prototyping</a:t>
            </a:r>
            <a:r>
              <a:rPr lang="en-US" sz="1800" spc="-2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Cohesion</a:t>
            </a:r>
            <a:r>
              <a:rPr lang="en-US" sz="1800" spc="-2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&amp;</a:t>
            </a:r>
            <a:r>
              <a:rPr lang="en-US" sz="1800" spc="-3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Coupling,</a:t>
            </a:r>
            <a:r>
              <a:rPr lang="en-US" sz="1800" spc="-2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Classification</a:t>
            </a:r>
            <a:r>
              <a:rPr lang="en-US" sz="1800" spc="-2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of</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Cohesiveness &amp; Coupling, Function Oriented Design, Object Oriented Design, User</a:t>
            </a:r>
            <a:r>
              <a:rPr lang="en-US" sz="1800" spc="38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Interface</a:t>
            </a:r>
            <a:r>
              <a:rPr lang="en-US" sz="1800" spc="1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Design</a:t>
            </a:r>
            <a:r>
              <a:rPr lang="en-US" sz="1800" spc="15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Top-down</a:t>
            </a:r>
            <a:r>
              <a:rPr lang="en-US" sz="1800" spc="15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and</a:t>
            </a:r>
            <a:r>
              <a:rPr lang="en-US" sz="1800" spc="39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bottom-up</a:t>
            </a:r>
            <a:r>
              <a:rPr lang="en-US" sz="1800" spc="355"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Structured</a:t>
            </a:r>
            <a:endParaRPr lang="en-IN" sz="1600" dirty="0">
              <a:effectLst/>
              <a:latin typeface="Times New Roman" panose="02020603050405020304" pitchFamily="18" charset="0"/>
              <a:ea typeface="Times New Roman" panose="02020603050405020304" pitchFamily="18" charset="0"/>
            </a:endParaRPr>
          </a:p>
          <a:p>
            <a:pPr>
              <a:buNone/>
            </a:pPr>
            <a:r>
              <a:rPr lang="en-US" sz="1800" dirty="0">
                <a:effectLst/>
                <a:latin typeface="Times New Roman" panose="02020603050405020304" pitchFamily="18" charset="0"/>
                <a:ea typeface="Times New Roman" panose="02020603050405020304" pitchFamily="18" charset="0"/>
              </a:rPr>
              <a:t>programming,</a:t>
            </a:r>
            <a:r>
              <a:rPr lang="en-US" sz="1800" spc="-3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Information</a:t>
            </a:r>
            <a:r>
              <a:rPr lang="en-US" sz="1800" spc="-40" dirty="0">
                <a:effectLst/>
                <a:latin typeface="Times New Roman" panose="02020603050405020304" pitchFamily="18" charset="0"/>
                <a:ea typeface="Times New Roman" panose="02020603050405020304" pitchFamily="18" charset="0"/>
              </a:rPr>
              <a:t> </a:t>
            </a:r>
            <a:r>
              <a:rPr lang="en-US" sz="1800" spc="-10" dirty="0">
                <a:effectLst/>
                <a:latin typeface="Times New Roman" panose="02020603050405020304" pitchFamily="18" charset="0"/>
                <a:ea typeface="Times New Roman" panose="02020603050405020304" pitchFamily="18" charset="0"/>
              </a:rPr>
              <a:t>hiding</a:t>
            </a:r>
            <a:endParaRPr lang="en-IN" dirty="0"/>
          </a:p>
        </p:txBody>
      </p:sp>
    </p:spTree>
    <p:extLst>
      <p:ext uri="{BB962C8B-B14F-4D97-AF65-F5344CB8AC3E}">
        <p14:creationId xmlns:p14="http://schemas.microsoft.com/office/powerpoint/2010/main" val="4023202692"/>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29785-0CE1-CC64-2FA3-0051C991700D}"/>
              </a:ext>
            </a:extLst>
          </p:cNvPr>
          <p:cNvSpPr>
            <a:spLocks noGrp="1"/>
          </p:cNvSpPr>
          <p:nvPr>
            <p:ph type="title"/>
          </p:nvPr>
        </p:nvSpPr>
        <p:spPr>
          <a:xfrm>
            <a:off x="609600" y="274639"/>
            <a:ext cx="10972800" cy="1143001"/>
          </a:xfrm>
        </p:spPr>
        <p:txBody>
          <a:bodyPr anchor="ctr">
            <a:normAutofit/>
          </a:bodyPr>
          <a:lstStyle/>
          <a:p>
            <a:r>
              <a:rPr lang="en-IN" dirty="0"/>
              <a:t>Types Of Cohesion</a:t>
            </a:r>
          </a:p>
        </p:txBody>
      </p:sp>
      <p:sp>
        <p:nvSpPr>
          <p:cNvPr id="3" name="Text Placeholder 2">
            <a:extLst>
              <a:ext uri="{FF2B5EF4-FFF2-40B4-BE49-F238E27FC236}">
                <a16:creationId xmlns:a16="http://schemas.microsoft.com/office/drawing/2014/main" id="{9F1D0B47-6902-3B4A-9A1E-175B73CA8213}"/>
              </a:ext>
            </a:extLst>
          </p:cNvPr>
          <p:cNvSpPr>
            <a:spLocks noGrp="1"/>
          </p:cNvSpPr>
          <p:nvPr>
            <p:ph type="body" idx="4294967295"/>
          </p:nvPr>
        </p:nvSpPr>
        <p:spPr>
          <a:xfrm>
            <a:off x="609600" y="1608140"/>
            <a:ext cx="7414260" cy="4352544"/>
          </a:xfr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chor="t">
            <a:normAutofit/>
          </a:bodyPr>
          <a:lstStyle/>
          <a:p>
            <a:pPr marL="0" indent="0" algn="ctr" hangingPunct="0">
              <a:spcBef>
                <a:spcPts val="0"/>
              </a:spcBef>
              <a:spcAft>
                <a:spcPts val="600"/>
              </a:spcAft>
              <a:buSzTx/>
              <a:buNone/>
            </a:pPr>
            <a:endParaRPr kumimoji="0" lang="en-US" b="0" i="0" u="none" strike="noStrike" cap="none" spc="0" normalizeH="0" baseline="0">
              <a:ln>
                <a:noFill/>
              </a:ln>
              <a:effectLst/>
              <a:uFillTx/>
            </a:endParaRPr>
          </a:p>
          <a:p>
            <a:pPr marL="0" indent="0" algn="ctr" hangingPunct="0">
              <a:spcBef>
                <a:spcPts val="0"/>
              </a:spcBef>
              <a:spcAft>
                <a:spcPts val="600"/>
              </a:spcAft>
              <a:buSzTx/>
              <a:buNone/>
            </a:pPr>
            <a:r>
              <a:rPr kumimoji="0" lang="en-US" b="0" i="0" u="none" strike="noStrike" cap="none" spc="0" normalizeH="0" baseline="0">
                <a:ln>
                  <a:noFill/>
                </a:ln>
                <a:effectLst/>
                <a:uFillTx/>
              </a:rPr>
              <a:t>Functional Cohesion</a:t>
            </a:r>
          </a:p>
          <a:p>
            <a:pPr marL="0" indent="0" algn="ctr" hangingPunct="0">
              <a:spcBef>
                <a:spcPts val="0"/>
              </a:spcBef>
              <a:spcAft>
                <a:spcPts val="600"/>
              </a:spcAft>
              <a:buSzTx/>
              <a:buNone/>
            </a:pPr>
            <a:r>
              <a:rPr kumimoji="0" lang="en-US" b="0" i="0" u="none" strike="noStrike" cap="none" spc="0" normalizeH="0" baseline="0">
                <a:ln>
                  <a:noFill/>
                </a:ln>
                <a:effectLst/>
                <a:uFillTx/>
              </a:rPr>
              <a:t>Procedural Cohesion</a:t>
            </a:r>
          </a:p>
          <a:p>
            <a:pPr marL="0" indent="0" algn="ctr" hangingPunct="0">
              <a:spcBef>
                <a:spcPts val="0"/>
              </a:spcBef>
              <a:spcAft>
                <a:spcPts val="600"/>
              </a:spcAft>
              <a:buSzTx/>
              <a:buNone/>
            </a:pPr>
            <a:r>
              <a:rPr kumimoji="0" lang="en-US" b="0" i="0" u="none" strike="noStrike" cap="none" spc="0" normalizeH="0" baseline="0">
                <a:ln>
                  <a:noFill/>
                </a:ln>
                <a:effectLst/>
                <a:uFillTx/>
              </a:rPr>
              <a:t>Temporal Cohesion:</a:t>
            </a:r>
          </a:p>
          <a:p>
            <a:pPr marL="0" indent="0" algn="ctr" hangingPunct="0">
              <a:spcBef>
                <a:spcPts val="0"/>
              </a:spcBef>
              <a:spcAft>
                <a:spcPts val="600"/>
              </a:spcAft>
              <a:buSzTx/>
              <a:buNone/>
            </a:pPr>
            <a:r>
              <a:rPr kumimoji="0" lang="en-US" b="0" i="0" u="none" strike="noStrike" cap="none" spc="0" normalizeH="0" baseline="0">
                <a:ln>
                  <a:noFill/>
                </a:ln>
                <a:effectLst/>
                <a:uFillTx/>
              </a:rPr>
              <a:t>Sequential Cohesion.</a:t>
            </a:r>
          </a:p>
          <a:p>
            <a:pPr marL="0" indent="0" algn="ctr" hangingPunct="0">
              <a:spcBef>
                <a:spcPts val="0"/>
              </a:spcBef>
              <a:spcAft>
                <a:spcPts val="600"/>
              </a:spcAft>
              <a:buSzTx/>
              <a:buNone/>
            </a:pPr>
            <a:r>
              <a:rPr kumimoji="0" lang="en-US" b="0" i="0" u="none" strike="noStrike" cap="none" spc="0" normalizeH="0" baseline="0">
                <a:ln>
                  <a:noFill/>
                </a:ln>
                <a:effectLst/>
                <a:uFillTx/>
              </a:rPr>
              <a:t>Layer Cohesion.</a:t>
            </a:r>
          </a:p>
          <a:p>
            <a:pPr marL="0" indent="0" algn="ctr" hangingPunct="0">
              <a:spcBef>
                <a:spcPts val="0"/>
              </a:spcBef>
              <a:spcAft>
                <a:spcPts val="600"/>
              </a:spcAft>
              <a:buSzTx/>
              <a:buNone/>
            </a:pPr>
            <a:r>
              <a:rPr kumimoji="0" lang="en-US" b="0" i="0" u="none" strike="noStrike" cap="none" spc="0" normalizeH="0" baseline="0">
                <a:ln>
                  <a:noFill/>
                </a:ln>
                <a:effectLst/>
                <a:uFillTx/>
              </a:rPr>
              <a:t>Communication Cohesion.</a:t>
            </a:r>
          </a:p>
        </p:txBody>
      </p:sp>
      <p:pic>
        <p:nvPicPr>
          <p:cNvPr id="3074" name="Picture 2" descr="cohesion">
            <a:extLst>
              <a:ext uri="{FF2B5EF4-FFF2-40B4-BE49-F238E27FC236}">
                <a16:creationId xmlns:a16="http://schemas.microsoft.com/office/drawing/2014/main" id="{7E86ECF7-2047-43FB-DCFE-C064287258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19" r="5920" b="3"/>
          <a:stretch>
            <a:fillRect/>
          </a:stretch>
        </p:blipFill>
        <p:spPr bwMode="auto">
          <a:xfrm>
            <a:off x="8404860" y="1608140"/>
            <a:ext cx="3177539" cy="4352544"/>
          </a:xfrm>
          <a:prstGeom prst="rect">
            <a:avLst/>
          </a:prstGeom>
          <a:solidFill>
            <a:srgbClr val="FFFFFF"/>
          </a:solidFill>
          <a:ln w="12700">
            <a:miter lim="400000"/>
          </a:ln>
        </p:spPr>
      </p:pic>
    </p:spTree>
    <p:extLst>
      <p:ext uri="{BB962C8B-B14F-4D97-AF65-F5344CB8AC3E}">
        <p14:creationId xmlns:p14="http://schemas.microsoft.com/office/powerpoint/2010/main" val="137024833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B8BBD-860A-3B97-843F-4DB3C809AB6C}"/>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BC410191-CE33-90AB-5DE9-73F447546B52}"/>
              </a:ext>
            </a:extLst>
          </p:cNvPr>
          <p:cNvSpPr>
            <a:spLocks noGrp="1"/>
          </p:cNvSpPr>
          <p:nvPr>
            <p:ph type="body" idx="1"/>
          </p:nvPr>
        </p:nvSpPr>
        <p:spPr>
          <a:xfrm>
            <a:off x="176463" y="1600201"/>
            <a:ext cx="11855116" cy="4983160"/>
          </a:xfrm>
        </p:spPr>
        <p:txBody>
          <a:bodyPr>
            <a:normAutofit fontScale="77500" lnSpcReduction="20000"/>
          </a:bodyPr>
          <a:lstStyle/>
          <a:p>
            <a:pPr algn="just"/>
            <a:r>
              <a:rPr lang="en-US" dirty="0"/>
              <a:t>Sequential Cohesion: Elements are arranged so that the output of one part serves as the input to the next, often representing a data flow.</a:t>
            </a:r>
          </a:p>
          <a:p>
            <a:pPr algn="just"/>
            <a:r>
              <a:rPr lang="en-US" dirty="0"/>
              <a:t>Communicational Cohesion: Elements operate on the same input data or contribute to the same output data, such as a module that updates a record and prints it.</a:t>
            </a:r>
          </a:p>
          <a:p>
            <a:pPr algn="just"/>
            <a:r>
              <a:rPr lang="en-US" dirty="0"/>
              <a:t>Procedural Cohesion: Elements are grouped because they must follow a specific sequence of steps, though the steps might not be tightly connected.</a:t>
            </a:r>
          </a:p>
          <a:p>
            <a:pPr algn="just"/>
            <a:r>
              <a:rPr lang="en-US" dirty="0"/>
              <a:t>Temporal Cohesion (Lower): Elements are grouped because they are processed at the same time, such as in an </a:t>
            </a:r>
            <a:r>
              <a:rPr lang="en-US" dirty="0" err="1"/>
              <a:t>initialisation</a:t>
            </a:r>
            <a:r>
              <a:rPr lang="en-US" dirty="0"/>
              <a:t> module or a closing module.</a:t>
            </a:r>
          </a:p>
          <a:p>
            <a:pPr algn="just"/>
            <a:r>
              <a:rPr lang="en-US" dirty="0"/>
              <a:t>Layer Cohesion: Related to architectural layers, grouping modules that provide similar functional services (e.g., UI layer, data layer).</a:t>
            </a:r>
          </a:p>
          <a:p>
            <a:pPr marL="0" indent="0" algn="just">
              <a:buNone/>
            </a:pPr>
            <a:r>
              <a:rPr lang="en-US" dirty="0"/>
              <a:t>Higher cohesion (Functional/Sequential) reduces coupling and improves maintainability, whereas lower cohesion (Temporal/Procedural) makes code harder to maintain and reuse.</a:t>
            </a:r>
            <a:endParaRPr lang="en-IN" dirty="0"/>
          </a:p>
        </p:txBody>
      </p:sp>
    </p:spTree>
    <p:extLst>
      <p:ext uri="{BB962C8B-B14F-4D97-AF65-F5344CB8AC3E}">
        <p14:creationId xmlns:p14="http://schemas.microsoft.com/office/powerpoint/2010/main" val="260459862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583F3-5553-D2B8-0449-F254A2C34C7D}"/>
              </a:ext>
            </a:extLst>
          </p:cNvPr>
          <p:cNvSpPr>
            <a:spLocks noGrp="1"/>
          </p:cNvSpPr>
          <p:nvPr>
            <p:ph type="title"/>
          </p:nvPr>
        </p:nvSpPr>
        <p:spPr/>
        <p:txBody>
          <a:bodyPr>
            <a:normAutofit/>
          </a:bodyPr>
          <a:lstStyle/>
          <a:p>
            <a:r>
              <a:rPr lang="en-IN" b="1" dirty="0"/>
              <a:t>Coupling</a:t>
            </a:r>
            <a:endParaRPr lang="en-IN" dirty="0"/>
          </a:p>
        </p:txBody>
      </p:sp>
      <p:sp>
        <p:nvSpPr>
          <p:cNvPr id="3" name="Text Placeholder 2">
            <a:extLst>
              <a:ext uri="{FF2B5EF4-FFF2-40B4-BE49-F238E27FC236}">
                <a16:creationId xmlns:a16="http://schemas.microsoft.com/office/drawing/2014/main" id="{A9A2450C-D81E-5ED9-5128-E31D6E4DF3B9}"/>
              </a:ext>
            </a:extLst>
          </p:cNvPr>
          <p:cNvSpPr>
            <a:spLocks noGrp="1"/>
          </p:cNvSpPr>
          <p:nvPr>
            <p:ph type="body" idx="1"/>
          </p:nvPr>
        </p:nvSpPr>
        <p:spPr/>
        <p:txBody>
          <a:bodyPr/>
          <a:lstStyle/>
          <a:p>
            <a:pPr algn="just"/>
            <a:r>
              <a:rPr lang="en-US" b="1" u="sng" dirty="0"/>
              <a:t>Coupling</a:t>
            </a:r>
            <a:r>
              <a:rPr lang="en-US" b="1" dirty="0"/>
              <a:t> </a:t>
            </a:r>
            <a:r>
              <a:rPr lang="en-US" dirty="0"/>
              <a:t>refers to the degree of interdependence between software modules. High coupling means that modules are closely connected and changes in one module may affect other modules. Low coupling means that modules are independent, and changes in one module have little impact on other modules.</a:t>
            </a:r>
            <a:endParaRPr lang="en-IN" dirty="0"/>
          </a:p>
        </p:txBody>
      </p:sp>
    </p:spTree>
    <p:extLst>
      <p:ext uri="{BB962C8B-B14F-4D97-AF65-F5344CB8AC3E}">
        <p14:creationId xmlns:p14="http://schemas.microsoft.com/office/powerpoint/2010/main" val="262447910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87B94-3DC6-E8D1-1690-A95AA2D3F105}"/>
              </a:ext>
            </a:extLst>
          </p:cNvPr>
          <p:cNvSpPr>
            <a:spLocks noGrp="1"/>
          </p:cNvSpPr>
          <p:nvPr>
            <p:ph type="title"/>
          </p:nvPr>
        </p:nvSpPr>
        <p:spPr>
          <a:xfrm>
            <a:off x="609600" y="274639"/>
            <a:ext cx="10972800" cy="1143001"/>
          </a:xfrm>
        </p:spPr>
        <p:txBody>
          <a:bodyPr anchor="ctr">
            <a:normAutofit/>
          </a:bodyPr>
          <a:lstStyle/>
          <a:p>
            <a:r>
              <a:rPr lang="en-IN" dirty="0"/>
              <a:t>Types</a:t>
            </a:r>
          </a:p>
        </p:txBody>
      </p:sp>
      <p:sp>
        <p:nvSpPr>
          <p:cNvPr id="3" name="Text Placeholder 2">
            <a:extLst>
              <a:ext uri="{FF2B5EF4-FFF2-40B4-BE49-F238E27FC236}">
                <a16:creationId xmlns:a16="http://schemas.microsoft.com/office/drawing/2014/main" id="{E33700BF-761A-96B3-1FD4-983C9A1FE598}"/>
              </a:ext>
            </a:extLst>
          </p:cNvPr>
          <p:cNvSpPr>
            <a:spLocks noGrp="1"/>
          </p:cNvSpPr>
          <p:nvPr>
            <p:ph type="body" idx="4294967295"/>
          </p:nvPr>
        </p:nvSpPr>
        <p:spPr>
          <a:xfrm>
            <a:off x="609600" y="1608140"/>
            <a:ext cx="7414260" cy="4352544"/>
          </a:xfr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chor="t">
            <a:normAutofit/>
          </a:bodyPr>
          <a:lstStyle/>
          <a:p>
            <a:pPr marL="0" indent="0" algn="ctr" hangingPunct="0">
              <a:spcBef>
                <a:spcPts val="0"/>
              </a:spcBef>
              <a:spcAft>
                <a:spcPts val="600"/>
              </a:spcAft>
              <a:buSzTx/>
              <a:buNone/>
            </a:pPr>
            <a:r>
              <a:rPr kumimoji="0" lang="en-US" b="0" i="0" u="none" strike="noStrike" cap="none" spc="0" normalizeH="0" baseline="0">
                <a:ln>
                  <a:noFill/>
                </a:ln>
                <a:effectLst/>
                <a:uFillTx/>
              </a:rPr>
              <a:t>Data Coupling</a:t>
            </a:r>
          </a:p>
          <a:p>
            <a:pPr marL="0" indent="0" algn="ctr" hangingPunct="0">
              <a:spcBef>
                <a:spcPts val="0"/>
              </a:spcBef>
              <a:spcAft>
                <a:spcPts val="600"/>
              </a:spcAft>
              <a:buSzTx/>
              <a:buNone/>
            </a:pPr>
            <a:r>
              <a:rPr kumimoji="0" lang="en-US" b="0" i="0" u="none" strike="noStrike" cap="none" spc="0" normalizeH="0" baseline="0">
                <a:ln>
                  <a:noFill/>
                </a:ln>
                <a:effectLst/>
                <a:uFillTx/>
              </a:rPr>
              <a:t>Stamp Coupling</a:t>
            </a:r>
          </a:p>
          <a:p>
            <a:pPr marL="0" indent="0" algn="ctr" hangingPunct="0">
              <a:spcBef>
                <a:spcPts val="0"/>
              </a:spcBef>
              <a:spcAft>
                <a:spcPts val="600"/>
              </a:spcAft>
              <a:buSzTx/>
              <a:buNone/>
            </a:pPr>
            <a:r>
              <a:rPr kumimoji="0" lang="en-US" b="0" i="0" u="none" strike="noStrike" cap="none" spc="0" normalizeH="0" baseline="0">
                <a:ln>
                  <a:noFill/>
                </a:ln>
                <a:effectLst/>
                <a:uFillTx/>
              </a:rPr>
              <a:t>Control Coupling</a:t>
            </a:r>
          </a:p>
          <a:p>
            <a:pPr marL="0" indent="0" algn="ctr" hangingPunct="0">
              <a:spcBef>
                <a:spcPts val="0"/>
              </a:spcBef>
              <a:spcAft>
                <a:spcPts val="600"/>
              </a:spcAft>
              <a:buSzTx/>
              <a:buNone/>
            </a:pPr>
            <a:r>
              <a:rPr kumimoji="0" lang="en-US" b="0" i="0" u="none" strike="noStrike" cap="none" spc="0" normalizeH="0" baseline="0">
                <a:ln>
                  <a:noFill/>
                </a:ln>
                <a:effectLst/>
                <a:uFillTx/>
              </a:rPr>
              <a:t>External Coupling</a:t>
            </a:r>
          </a:p>
          <a:p>
            <a:pPr marL="0" indent="0" algn="ctr" hangingPunct="0">
              <a:spcBef>
                <a:spcPts val="0"/>
              </a:spcBef>
              <a:spcAft>
                <a:spcPts val="600"/>
              </a:spcAft>
              <a:buSzTx/>
              <a:buNone/>
            </a:pPr>
            <a:r>
              <a:rPr kumimoji="0" lang="en-US" b="0" i="0" u="none" strike="noStrike" cap="none" spc="0" normalizeH="0" baseline="0">
                <a:ln>
                  <a:noFill/>
                </a:ln>
                <a:effectLst/>
                <a:uFillTx/>
              </a:rPr>
              <a:t>Common Coupling</a:t>
            </a:r>
          </a:p>
          <a:p>
            <a:pPr marL="0" indent="0" algn="ctr" hangingPunct="0">
              <a:spcBef>
                <a:spcPts val="0"/>
              </a:spcBef>
              <a:spcAft>
                <a:spcPts val="600"/>
              </a:spcAft>
              <a:buSzTx/>
              <a:buNone/>
            </a:pPr>
            <a:r>
              <a:rPr kumimoji="0" lang="en-US" b="0" i="0" u="none" strike="noStrike" cap="none" spc="0" normalizeH="0" baseline="0">
                <a:ln>
                  <a:noFill/>
                </a:ln>
                <a:effectLst/>
                <a:uFillTx/>
              </a:rPr>
              <a:t>Content Coupling</a:t>
            </a:r>
          </a:p>
          <a:p>
            <a:pPr marL="0" indent="0" algn="ctr" hangingPunct="0">
              <a:spcBef>
                <a:spcPts val="0"/>
              </a:spcBef>
              <a:spcAft>
                <a:spcPts val="600"/>
              </a:spcAft>
              <a:buSzTx/>
              <a:buNone/>
            </a:pPr>
            <a:endParaRPr kumimoji="0" lang="en-US" b="0" i="0" u="none" strike="noStrike" cap="none" spc="0" normalizeH="0" baseline="0">
              <a:ln>
                <a:noFill/>
              </a:ln>
              <a:effectLst/>
              <a:uFillTx/>
            </a:endParaRPr>
          </a:p>
        </p:txBody>
      </p:sp>
      <p:pic>
        <p:nvPicPr>
          <p:cNvPr id="4100" name="Picture 4" descr="coupling">
            <a:extLst>
              <a:ext uri="{FF2B5EF4-FFF2-40B4-BE49-F238E27FC236}">
                <a16:creationId xmlns:a16="http://schemas.microsoft.com/office/drawing/2014/main" id="{D310E008-EDF5-5454-E674-0C9D9B46DE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79" r="12838" b="3"/>
          <a:stretch>
            <a:fillRect/>
          </a:stretch>
        </p:blipFill>
        <p:spPr bwMode="auto">
          <a:xfrm>
            <a:off x="8404860" y="1608140"/>
            <a:ext cx="3177539" cy="4352544"/>
          </a:xfrm>
          <a:prstGeom prst="rect">
            <a:avLst/>
          </a:prstGeom>
          <a:solidFill>
            <a:srgbClr val="FFFFFF"/>
          </a:solidFill>
          <a:ln w="12700">
            <a:miter lim="400000"/>
          </a:ln>
        </p:spPr>
      </p:pic>
    </p:spTree>
    <p:extLst>
      <p:ext uri="{BB962C8B-B14F-4D97-AF65-F5344CB8AC3E}">
        <p14:creationId xmlns:p14="http://schemas.microsoft.com/office/powerpoint/2010/main" val="716143562"/>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5D7C4-4749-99B2-D89F-E26C2C1CF1F6}"/>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B020F2B3-7C2D-663B-292D-0122BFD74771}"/>
              </a:ext>
            </a:extLst>
          </p:cNvPr>
          <p:cNvSpPr>
            <a:spLocks noGrp="1"/>
          </p:cNvSpPr>
          <p:nvPr>
            <p:ph type="body" idx="1"/>
          </p:nvPr>
        </p:nvSpPr>
        <p:spPr/>
        <p:txBody>
          <a:bodyPr>
            <a:normAutofit fontScale="77500" lnSpcReduction="20000"/>
          </a:bodyPr>
          <a:lstStyle/>
          <a:p>
            <a:r>
              <a:rPr lang="en-US" dirty="0"/>
              <a:t>Data Coupling (Weakest): Modules communicate by passing only necessary elementary data (e.g., passing an integer or </a:t>
            </a:r>
            <a:r>
              <a:rPr lang="en-US" dirty="0" err="1"/>
              <a:t>boolean</a:t>
            </a:r>
            <a:r>
              <a:rPr lang="en-US" dirty="0"/>
              <a:t>) as parameters.</a:t>
            </a:r>
          </a:p>
          <a:p>
            <a:r>
              <a:rPr lang="en-US" dirty="0"/>
              <a:t>Stamp Coupling: Modules pass a complete data structure (e.g., a record, object, or struct), but the receiving module only uses a part of it.</a:t>
            </a:r>
          </a:p>
          <a:p>
            <a:r>
              <a:rPr lang="en-US" dirty="0"/>
              <a:t>External Coupling: Modules depend on external tools, protocols, files, or devices. A change in the external format forces a module change.</a:t>
            </a:r>
          </a:p>
          <a:p>
            <a:r>
              <a:rPr lang="en-US" dirty="0"/>
              <a:t>Control Coupling: One module passes control information (a flag) to another, influencing its logic flow (e.g., a "what-to-do" flag).</a:t>
            </a:r>
          </a:p>
          <a:p>
            <a:r>
              <a:rPr lang="en-US" dirty="0"/>
              <a:t>Common Coupling: Multiple modules read and write to the same global data space or shared variable. This makes tracing data changes difficult.</a:t>
            </a:r>
          </a:p>
          <a:p>
            <a:r>
              <a:rPr lang="en-US" dirty="0"/>
              <a:t>Content Coupling (Strongest): One module modifies, jumps into, or refers to the internal code/data of another module directly (e.g., direct branch or data access).</a:t>
            </a:r>
            <a:endParaRPr lang="en-IN" dirty="0"/>
          </a:p>
        </p:txBody>
      </p:sp>
    </p:spTree>
    <p:extLst>
      <p:ext uri="{BB962C8B-B14F-4D97-AF65-F5344CB8AC3E}">
        <p14:creationId xmlns:p14="http://schemas.microsoft.com/office/powerpoint/2010/main" val="150558318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C1455-3C5B-79E8-27BD-5923996DEC2F}"/>
              </a:ext>
            </a:extLst>
          </p:cNvPr>
          <p:cNvSpPr>
            <a:spLocks noGrp="1"/>
          </p:cNvSpPr>
          <p:nvPr>
            <p:ph type="title"/>
          </p:nvPr>
        </p:nvSpPr>
        <p:spPr/>
        <p:txBody>
          <a:bodyPr/>
          <a:lstStyle/>
          <a:p>
            <a:r>
              <a:rPr lang="en-IN" dirty="0"/>
              <a:t>Software Engineering Design </a:t>
            </a:r>
          </a:p>
        </p:txBody>
      </p:sp>
      <p:sp>
        <p:nvSpPr>
          <p:cNvPr id="3" name="Text Placeholder 2">
            <a:extLst>
              <a:ext uri="{FF2B5EF4-FFF2-40B4-BE49-F238E27FC236}">
                <a16:creationId xmlns:a16="http://schemas.microsoft.com/office/drawing/2014/main" id="{B0D7267F-37C5-B8E1-A747-37ADC107CDC7}"/>
              </a:ext>
            </a:extLst>
          </p:cNvPr>
          <p:cNvSpPr>
            <a:spLocks noGrp="1"/>
          </p:cNvSpPr>
          <p:nvPr>
            <p:ph type="body" idx="1"/>
          </p:nvPr>
        </p:nvSpPr>
        <p:spPr/>
        <p:txBody>
          <a:bodyPr>
            <a:normAutofit lnSpcReduction="10000"/>
          </a:bodyPr>
          <a:lstStyle/>
          <a:p>
            <a:pPr marL="0" indent="0">
              <a:buNone/>
            </a:pPr>
            <a:r>
              <a:rPr lang="en-US" b="1" dirty="0"/>
              <a:t>Software Design Process </a:t>
            </a:r>
            <a:r>
              <a:rPr lang="en-US" dirty="0"/>
              <a:t>is the phase where developers plan how to turn a set of requirements into a working system. Like a blueprint for the software. Instead of going straight into writing code, developers break down complex requirements into smaller, manageable pieces, design the system architecture, and decide how everything will fit together and work.</a:t>
            </a:r>
          </a:p>
          <a:p>
            <a:pPr marL="0" indent="0">
              <a:buNone/>
            </a:pPr>
            <a:r>
              <a:rPr lang="en-IN" dirty="0"/>
              <a:t>Types :</a:t>
            </a:r>
          </a:p>
          <a:p>
            <a:r>
              <a:rPr lang="en-IN" dirty="0"/>
              <a:t>Function-Oriented Design</a:t>
            </a:r>
          </a:p>
          <a:p>
            <a:r>
              <a:rPr lang="en-IN" dirty="0"/>
              <a:t> Object-oriented Design</a:t>
            </a:r>
          </a:p>
        </p:txBody>
      </p:sp>
    </p:spTree>
    <p:extLst>
      <p:ext uri="{BB962C8B-B14F-4D97-AF65-F5344CB8AC3E}">
        <p14:creationId xmlns:p14="http://schemas.microsoft.com/office/powerpoint/2010/main" val="949151356"/>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B3EF5-AD5F-A084-2A3C-2E3E042DA62A}"/>
              </a:ext>
            </a:extLst>
          </p:cNvPr>
          <p:cNvSpPr>
            <a:spLocks noGrp="1"/>
          </p:cNvSpPr>
          <p:nvPr>
            <p:ph type="title"/>
          </p:nvPr>
        </p:nvSpPr>
        <p:spPr/>
        <p:txBody>
          <a:bodyPr/>
          <a:lstStyle/>
          <a:p>
            <a:r>
              <a:rPr lang="en-US" dirty="0"/>
              <a:t>Function Oriented Design</a:t>
            </a:r>
            <a:endParaRPr lang="en-IN" dirty="0"/>
          </a:p>
        </p:txBody>
      </p:sp>
      <p:sp>
        <p:nvSpPr>
          <p:cNvPr id="3" name="Text Placeholder 2">
            <a:extLst>
              <a:ext uri="{FF2B5EF4-FFF2-40B4-BE49-F238E27FC236}">
                <a16:creationId xmlns:a16="http://schemas.microsoft.com/office/drawing/2014/main" id="{F249E2E1-F863-4FCC-1BCC-192A077EE20D}"/>
              </a:ext>
            </a:extLst>
          </p:cNvPr>
          <p:cNvSpPr>
            <a:spLocks noGrp="1"/>
          </p:cNvSpPr>
          <p:nvPr>
            <p:ph type="body" idx="1"/>
          </p:nvPr>
        </p:nvSpPr>
        <p:spPr/>
        <p:txBody>
          <a:bodyPr/>
          <a:lstStyle/>
          <a:p>
            <a:pPr algn="just"/>
            <a:r>
              <a:rPr lang="en-US" dirty="0"/>
              <a:t>Function-oriented design (FOD) is a software engineering approach that decomposes a system into smaller, interacting modules based on the actions or functions they perform. It uses a top-down approach to break down high-level requirements into sub-functions, often modelled using Data Flow Diagrams (DFDs) and Structured Charts.</a:t>
            </a:r>
            <a:endParaRPr lang="en-IN" dirty="0"/>
          </a:p>
        </p:txBody>
      </p:sp>
    </p:spTree>
    <p:extLst>
      <p:ext uri="{BB962C8B-B14F-4D97-AF65-F5344CB8AC3E}">
        <p14:creationId xmlns:p14="http://schemas.microsoft.com/office/powerpoint/2010/main" val="387499488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D0EA5-FE05-F001-7B4C-134E0A98296C}"/>
              </a:ext>
            </a:extLst>
          </p:cNvPr>
          <p:cNvSpPr>
            <a:spLocks noGrp="1"/>
          </p:cNvSpPr>
          <p:nvPr>
            <p:ph type="title"/>
          </p:nvPr>
        </p:nvSpPr>
        <p:spPr/>
        <p:txBody>
          <a:bodyPr>
            <a:normAutofit/>
          </a:bodyPr>
          <a:lstStyle/>
          <a:p>
            <a:r>
              <a:rPr lang="en-US" dirty="0"/>
              <a:t>Key characteristics and techniques include:</a:t>
            </a:r>
            <a:endParaRPr lang="en-IN" dirty="0"/>
          </a:p>
        </p:txBody>
      </p:sp>
      <p:sp>
        <p:nvSpPr>
          <p:cNvPr id="3" name="Text Placeholder 2">
            <a:extLst>
              <a:ext uri="{FF2B5EF4-FFF2-40B4-BE49-F238E27FC236}">
                <a16:creationId xmlns:a16="http://schemas.microsoft.com/office/drawing/2014/main" id="{7031BED9-959A-3272-2A49-5705AA21EFA9}"/>
              </a:ext>
            </a:extLst>
          </p:cNvPr>
          <p:cNvSpPr>
            <a:spLocks noGrp="1"/>
          </p:cNvSpPr>
          <p:nvPr>
            <p:ph type="body" idx="1"/>
          </p:nvPr>
        </p:nvSpPr>
        <p:spPr/>
        <p:txBody>
          <a:bodyPr>
            <a:normAutofit fontScale="92500" lnSpcReduction="20000"/>
          </a:bodyPr>
          <a:lstStyle/>
          <a:p>
            <a:pPr algn="just"/>
            <a:r>
              <a:rPr lang="en-US" dirty="0"/>
              <a:t>Functional Decomposition: Breaking down complex tasks into smaller, manageable functional modules (often called "verbs").</a:t>
            </a:r>
          </a:p>
          <a:p>
            <a:pPr algn="just"/>
            <a:r>
              <a:rPr lang="en-US" dirty="0"/>
              <a:t>Transformation View: Treating the system as a transformation function that processes inputs to generate outputs.</a:t>
            </a:r>
          </a:p>
          <a:p>
            <a:pPr algn="just"/>
            <a:r>
              <a:rPr lang="en-US" dirty="0"/>
              <a:t>Data Sharing: Modules often interact by passing data or using global memory.</a:t>
            </a:r>
          </a:p>
          <a:p>
            <a:pPr algn="just"/>
            <a:r>
              <a:rPr lang="en-US" dirty="0"/>
              <a:t>Tools: Relies on Structure Charts, Data Flow Diagrams (DFDs), and Data Dictionaries to map the architecture.</a:t>
            </a:r>
          </a:p>
          <a:p>
            <a:pPr algn="just"/>
            <a:r>
              <a:rPr lang="en-US" dirty="0"/>
              <a:t>Best Use Cases: Suitable for systems with stable, well-defined requirements where the process flow is more critical than data structures</a:t>
            </a:r>
            <a:endParaRPr lang="en-IN" dirty="0"/>
          </a:p>
        </p:txBody>
      </p:sp>
    </p:spTree>
    <p:extLst>
      <p:ext uri="{BB962C8B-B14F-4D97-AF65-F5344CB8AC3E}">
        <p14:creationId xmlns:p14="http://schemas.microsoft.com/office/powerpoint/2010/main" val="140141552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E5C16-E4E3-4AE5-D2EE-8B0366DA7033}"/>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556F90B6-A218-FF00-6C89-90D0DC01B657}"/>
              </a:ext>
            </a:extLst>
          </p:cNvPr>
          <p:cNvSpPr>
            <a:spLocks noGrp="1"/>
          </p:cNvSpPr>
          <p:nvPr>
            <p:ph type="body" idx="1"/>
          </p:nvPr>
        </p:nvSpPr>
        <p:spPr/>
        <p:txBody>
          <a:bodyPr>
            <a:normAutofit fontScale="85000" lnSpcReduction="20000"/>
          </a:bodyPr>
          <a:lstStyle/>
          <a:p>
            <a:pPr marL="0" indent="0">
              <a:buNone/>
            </a:pPr>
            <a:r>
              <a:rPr lang="en-US" dirty="0"/>
              <a:t>Advantages:</a:t>
            </a:r>
          </a:p>
          <a:p>
            <a:r>
              <a:rPr lang="en-US" dirty="0"/>
              <a:t>Simple and easy to understand.</a:t>
            </a:r>
          </a:p>
          <a:p>
            <a:r>
              <a:rPr lang="en-US" dirty="0"/>
              <a:t>Directly translates functional requirements into a modular structure.</a:t>
            </a:r>
          </a:p>
          <a:p>
            <a:r>
              <a:rPr lang="en-US" dirty="0"/>
              <a:t>Effective for smaller or process-centric projects. </a:t>
            </a:r>
          </a:p>
          <a:p>
            <a:r>
              <a:rPr lang="en-US" dirty="0"/>
              <a:t>YouTube</a:t>
            </a:r>
          </a:p>
          <a:p>
            <a:pPr marL="0" indent="0">
              <a:buNone/>
            </a:pPr>
            <a:endParaRPr lang="en-US" dirty="0"/>
          </a:p>
          <a:p>
            <a:pPr marL="0" indent="0">
              <a:buNone/>
            </a:pPr>
            <a:r>
              <a:rPr lang="en-US" dirty="0"/>
              <a:t>Limitations:</a:t>
            </a:r>
          </a:p>
          <a:p>
            <a:r>
              <a:rPr lang="en-US" dirty="0"/>
              <a:t>Lower reusability compared to object-oriented design.</a:t>
            </a:r>
          </a:p>
          <a:p>
            <a:r>
              <a:rPr lang="en-US" dirty="0"/>
              <a:t>Risk of high coupling if modules share too much data.</a:t>
            </a:r>
          </a:p>
          <a:p>
            <a:r>
              <a:rPr lang="en-US" dirty="0"/>
              <a:t>Harder to maintain when requirements change significantly.</a:t>
            </a:r>
            <a:endParaRPr lang="en-IN" dirty="0"/>
          </a:p>
        </p:txBody>
      </p:sp>
    </p:spTree>
    <p:extLst>
      <p:ext uri="{BB962C8B-B14F-4D97-AF65-F5344CB8AC3E}">
        <p14:creationId xmlns:p14="http://schemas.microsoft.com/office/powerpoint/2010/main" val="2981142338"/>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C9244-50A3-9BC7-D11D-F4AA173981E1}"/>
              </a:ext>
            </a:extLst>
          </p:cNvPr>
          <p:cNvSpPr>
            <a:spLocks noGrp="1"/>
          </p:cNvSpPr>
          <p:nvPr>
            <p:ph type="title"/>
          </p:nvPr>
        </p:nvSpPr>
        <p:spPr/>
        <p:txBody>
          <a:bodyPr/>
          <a:lstStyle/>
          <a:p>
            <a:r>
              <a:rPr lang="en-IN" dirty="0"/>
              <a:t>DFD</a:t>
            </a:r>
          </a:p>
        </p:txBody>
      </p:sp>
      <p:sp>
        <p:nvSpPr>
          <p:cNvPr id="3" name="Text Placeholder 2">
            <a:extLst>
              <a:ext uri="{FF2B5EF4-FFF2-40B4-BE49-F238E27FC236}">
                <a16:creationId xmlns:a16="http://schemas.microsoft.com/office/drawing/2014/main" id="{31C19A5D-FD7A-D58E-946B-4E03C843D0B6}"/>
              </a:ext>
            </a:extLst>
          </p:cNvPr>
          <p:cNvSpPr>
            <a:spLocks noGrp="1"/>
          </p:cNvSpPr>
          <p:nvPr>
            <p:ph type="body" idx="1"/>
          </p:nvPr>
        </p:nvSpPr>
        <p:spPr/>
        <p:txBody>
          <a:bodyPr/>
          <a:lstStyle/>
          <a:p>
            <a:r>
              <a:rPr lang="en-US" dirty="0"/>
              <a:t>A Data Flow Diagram (DFD) is a graphical tool used to represent how data moves through a system. It shows data inputs, outputs, data stores, and the processes that transform the data. DFDs provide a high-level overview of system functionality and are widely used in structured analysis due to their simplicity and clarity for both technical and non-technical users.</a:t>
            </a:r>
            <a:endParaRPr lang="en-IN" dirty="0"/>
          </a:p>
        </p:txBody>
      </p:sp>
    </p:spTree>
    <p:extLst>
      <p:ext uri="{BB962C8B-B14F-4D97-AF65-F5344CB8AC3E}">
        <p14:creationId xmlns:p14="http://schemas.microsoft.com/office/powerpoint/2010/main" val="41762765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76273-1B1F-5B2E-C76B-C7558057ACD0}"/>
              </a:ext>
            </a:extLst>
          </p:cNvPr>
          <p:cNvSpPr>
            <a:spLocks noGrp="1"/>
          </p:cNvSpPr>
          <p:nvPr>
            <p:ph type="title"/>
          </p:nvPr>
        </p:nvSpPr>
        <p:spPr/>
        <p:txBody>
          <a:bodyPr>
            <a:normAutofit/>
          </a:bodyPr>
          <a:lstStyle/>
          <a:p>
            <a:r>
              <a:rPr lang="en-US" b="1" dirty="0"/>
              <a:t>What is Requirement?</a:t>
            </a:r>
            <a:endParaRPr lang="en-IN" dirty="0"/>
          </a:p>
        </p:txBody>
      </p:sp>
      <p:sp>
        <p:nvSpPr>
          <p:cNvPr id="3" name="Text Placeholder 2">
            <a:extLst>
              <a:ext uri="{FF2B5EF4-FFF2-40B4-BE49-F238E27FC236}">
                <a16:creationId xmlns:a16="http://schemas.microsoft.com/office/drawing/2014/main" id="{7F5B85CA-5D03-66D7-579B-43A1FF80177D}"/>
              </a:ext>
            </a:extLst>
          </p:cNvPr>
          <p:cNvSpPr>
            <a:spLocks noGrp="1"/>
          </p:cNvSpPr>
          <p:nvPr>
            <p:ph type="body" idx="1"/>
          </p:nvPr>
        </p:nvSpPr>
        <p:spPr>
          <a:xfrm>
            <a:off x="226141" y="1600201"/>
            <a:ext cx="11847871" cy="5257799"/>
          </a:xfrm>
        </p:spPr>
        <p:txBody>
          <a:bodyPr>
            <a:normAutofit fontScale="85000" lnSpcReduction="20000"/>
          </a:bodyPr>
          <a:lstStyle/>
          <a:p>
            <a:pPr algn="just"/>
            <a:r>
              <a:rPr lang="en-US" i="1" dirty="0"/>
              <a:t>A software requirement is a capability needed by the user to achieve an objective.</a:t>
            </a:r>
            <a:endParaRPr lang="en-US" dirty="0"/>
          </a:p>
          <a:p>
            <a:pPr fontAlgn="base"/>
            <a:r>
              <a:rPr lang="en-US" dirty="0"/>
              <a:t>According to IEEE standard 729, a requirement is defined as follows:</a:t>
            </a:r>
          </a:p>
          <a:p>
            <a:pPr lvl="1" fontAlgn="base"/>
            <a:r>
              <a:rPr lang="en-US" dirty="0"/>
              <a:t>A condition or capability needed by a user to solve a problem or achieve an objective</a:t>
            </a:r>
          </a:p>
          <a:p>
            <a:pPr lvl="1" fontAlgn="base"/>
            <a:r>
              <a:rPr lang="en-US" dirty="0"/>
              <a:t>A condition or capability that must be met or possessed by a system or system component to satisfy a contract, standard, specification or other formally imposed documents</a:t>
            </a:r>
          </a:p>
          <a:p>
            <a:pPr lvl="1" fontAlgn="base"/>
            <a:r>
              <a:rPr lang="en-US" dirty="0"/>
              <a:t>A documented representation of a condition or capability, as in 1 and 2.</a:t>
            </a:r>
          </a:p>
          <a:p>
            <a:pPr marL="0" indent="0" algn="just">
              <a:buNone/>
            </a:pPr>
            <a:r>
              <a:rPr lang="en-US" dirty="0"/>
              <a:t>This common understanding is vital to prevent any misunderstanding in the outcome</a:t>
            </a:r>
          </a:p>
          <a:p>
            <a:pPr algn="just"/>
            <a:r>
              <a:rPr lang="en-US" dirty="0"/>
              <a:t>Thus, it behooves that we need ways to accurately </a:t>
            </a:r>
            <a:r>
              <a:rPr lang="en-US" b="1" i="1" dirty="0"/>
              <a:t>capture, interpret, and represent</a:t>
            </a:r>
            <a:r>
              <a:rPr lang="en-US" dirty="0"/>
              <a:t> the needs of our business </a:t>
            </a:r>
            <a:r>
              <a:rPr lang="en-US" b="1" i="1" dirty="0"/>
              <a:t>partners/customers</a:t>
            </a:r>
            <a:r>
              <a:rPr lang="en-US" dirty="0"/>
              <a:t> when specifying the requirements for a software product.</a:t>
            </a:r>
          </a:p>
          <a:p>
            <a:endParaRPr lang="en-IN" dirty="0"/>
          </a:p>
        </p:txBody>
      </p:sp>
    </p:spTree>
    <p:extLst>
      <p:ext uri="{BB962C8B-B14F-4D97-AF65-F5344CB8AC3E}">
        <p14:creationId xmlns:p14="http://schemas.microsoft.com/office/powerpoint/2010/main" val="1602190763"/>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A0A8-D154-08B2-AF69-8A1E6D812C83}"/>
              </a:ext>
            </a:extLst>
          </p:cNvPr>
          <p:cNvSpPr>
            <a:spLocks noGrp="1"/>
          </p:cNvSpPr>
          <p:nvPr>
            <p:ph type="title"/>
          </p:nvPr>
        </p:nvSpPr>
        <p:spPr/>
        <p:txBody>
          <a:bodyPr>
            <a:normAutofit/>
          </a:bodyPr>
          <a:lstStyle/>
          <a:p>
            <a:r>
              <a:rPr lang="en-US" b="1" dirty="0"/>
              <a:t>Levels of Data Flow Diagram</a:t>
            </a:r>
            <a:endParaRPr lang="en-IN" dirty="0"/>
          </a:p>
        </p:txBody>
      </p:sp>
      <p:sp>
        <p:nvSpPr>
          <p:cNvPr id="3" name="Text Placeholder 2">
            <a:extLst>
              <a:ext uri="{FF2B5EF4-FFF2-40B4-BE49-F238E27FC236}">
                <a16:creationId xmlns:a16="http://schemas.microsoft.com/office/drawing/2014/main" id="{2FD8166C-D1A4-7B1D-7401-90A1DCCA2D35}"/>
              </a:ext>
            </a:extLst>
          </p:cNvPr>
          <p:cNvSpPr>
            <a:spLocks noGrp="1"/>
          </p:cNvSpPr>
          <p:nvPr>
            <p:ph type="body" idx="1"/>
          </p:nvPr>
        </p:nvSpPr>
        <p:spPr/>
        <p:txBody>
          <a:bodyPr>
            <a:normAutofit fontScale="85000" lnSpcReduction="10000"/>
          </a:bodyPr>
          <a:lstStyle/>
          <a:p>
            <a:pPr algn="just" fontAlgn="base"/>
            <a:r>
              <a:rPr lang="en-US" dirty="0"/>
              <a:t>DFDs are categorized into various levels, with each level providing different degrees of detail. The levels are numbered from </a:t>
            </a:r>
            <a:r>
              <a:rPr lang="en-US" b="1" dirty="0"/>
              <a:t>0</a:t>
            </a:r>
            <a:r>
              <a:rPr lang="en-US" dirty="0"/>
              <a:t> and onward. The higher the level, the more detailed the diagram becomes</a:t>
            </a:r>
          </a:p>
          <a:p>
            <a:pPr algn="just" fontAlgn="base"/>
            <a:r>
              <a:rPr lang="en-US" b="1" dirty="0"/>
              <a:t>Level 0 DFD</a:t>
            </a:r>
            <a:r>
              <a:rPr lang="en-US" dirty="0"/>
              <a:t> (Context Diagram): Represents the entire system as one single process, showing its interaction with external entities. It highlights major inputs and outputs without internal details.</a:t>
            </a:r>
          </a:p>
          <a:p>
            <a:pPr algn="just" fontAlgn="base"/>
            <a:r>
              <a:rPr lang="en-US" b="1" dirty="0"/>
              <a:t>Level 1 DFD</a:t>
            </a:r>
            <a:r>
              <a:rPr lang="en-US" dirty="0"/>
              <a:t>: Breaks the Level 0 process into major subprocesses. Shows internal data flows and data stores.</a:t>
            </a:r>
          </a:p>
          <a:p>
            <a:pPr algn="just" fontAlgn="base"/>
            <a:r>
              <a:rPr lang="en-US" b="1" dirty="0"/>
              <a:t>Level 2 and Beyond</a:t>
            </a:r>
            <a:r>
              <a:rPr lang="en-US" dirty="0"/>
              <a:t>: Further decomposes Level 1 subprocesses for a detailed view of specific functional areas. Useful for large or complex systems requiring deeper analysis.</a:t>
            </a:r>
          </a:p>
          <a:p>
            <a:pPr fontAlgn="base"/>
            <a:endParaRPr lang="en-US" dirty="0"/>
          </a:p>
          <a:p>
            <a:endParaRPr lang="en-IN" dirty="0"/>
          </a:p>
        </p:txBody>
      </p:sp>
    </p:spTree>
    <p:extLst>
      <p:ext uri="{BB962C8B-B14F-4D97-AF65-F5344CB8AC3E}">
        <p14:creationId xmlns:p14="http://schemas.microsoft.com/office/powerpoint/2010/main" val="3435419539"/>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24A4477-4E7A-1E11-B883-32A61CCFF643}"/>
              </a:ext>
            </a:extLst>
          </p:cNvPr>
          <p:cNvPicPr>
            <a:picLocks noChangeAspect="1"/>
          </p:cNvPicPr>
          <p:nvPr/>
        </p:nvPicPr>
        <p:blipFill>
          <a:blip r:embed="rId2"/>
          <a:stretch>
            <a:fillRect/>
          </a:stretch>
        </p:blipFill>
        <p:spPr>
          <a:xfrm>
            <a:off x="191729" y="742949"/>
            <a:ext cx="11636477" cy="5775837"/>
          </a:xfrm>
          <a:prstGeom prst="rect">
            <a:avLst/>
          </a:prstGeom>
        </p:spPr>
      </p:pic>
    </p:spTree>
    <p:extLst>
      <p:ext uri="{BB962C8B-B14F-4D97-AF65-F5344CB8AC3E}">
        <p14:creationId xmlns:p14="http://schemas.microsoft.com/office/powerpoint/2010/main" val="32808696"/>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DD06E-4C5D-8252-CE49-49D8912354C5}"/>
              </a:ext>
            </a:extLst>
          </p:cNvPr>
          <p:cNvSpPr>
            <a:spLocks noGrp="1"/>
          </p:cNvSpPr>
          <p:nvPr>
            <p:ph type="title"/>
          </p:nvPr>
        </p:nvSpPr>
        <p:spPr/>
        <p:txBody>
          <a:bodyPr>
            <a:normAutofit/>
          </a:bodyPr>
          <a:lstStyle/>
          <a:p>
            <a:r>
              <a:rPr lang="en-IN" b="1" dirty="0"/>
              <a:t>Rules of DFD</a:t>
            </a:r>
            <a:endParaRPr lang="en-IN" dirty="0"/>
          </a:p>
        </p:txBody>
      </p:sp>
      <p:sp>
        <p:nvSpPr>
          <p:cNvPr id="3" name="Text Placeholder 2">
            <a:extLst>
              <a:ext uri="{FF2B5EF4-FFF2-40B4-BE49-F238E27FC236}">
                <a16:creationId xmlns:a16="http://schemas.microsoft.com/office/drawing/2014/main" id="{7A5D2C88-1B30-30D5-27F8-69712A18D8D7}"/>
              </a:ext>
            </a:extLst>
          </p:cNvPr>
          <p:cNvSpPr>
            <a:spLocks noGrp="1"/>
          </p:cNvSpPr>
          <p:nvPr>
            <p:ph type="body" idx="1"/>
          </p:nvPr>
        </p:nvSpPr>
        <p:spPr/>
        <p:txBody>
          <a:bodyPr>
            <a:normAutofit fontScale="70000" lnSpcReduction="20000"/>
          </a:bodyPr>
          <a:lstStyle/>
          <a:p>
            <a:pPr marL="0" indent="0" fontAlgn="base">
              <a:buNone/>
            </a:pPr>
            <a:r>
              <a:rPr lang="en-IN" dirty="0"/>
              <a:t>Following are the rules of DFD:</a:t>
            </a:r>
          </a:p>
          <a:p>
            <a:pPr fontAlgn="base"/>
            <a:r>
              <a:rPr lang="en-IN" b="1" dirty="0"/>
              <a:t>1. Data can flow from</a:t>
            </a:r>
          </a:p>
          <a:p>
            <a:pPr fontAlgn="base"/>
            <a:r>
              <a:rPr lang="en-IN" dirty="0"/>
              <a:t>Terminator or External Entity → Process</a:t>
            </a:r>
          </a:p>
          <a:p>
            <a:pPr fontAlgn="base"/>
            <a:r>
              <a:rPr lang="en-IN" dirty="0"/>
              <a:t>Process → Terminator or External Entity</a:t>
            </a:r>
          </a:p>
          <a:p>
            <a:pPr fontAlgn="base"/>
            <a:r>
              <a:rPr lang="en-IN" dirty="0"/>
              <a:t>Process → Data Store</a:t>
            </a:r>
          </a:p>
          <a:p>
            <a:pPr fontAlgn="base"/>
            <a:r>
              <a:rPr lang="en-IN" dirty="0"/>
              <a:t>Data Store → Process</a:t>
            </a:r>
          </a:p>
          <a:p>
            <a:pPr fontAlgn="base"/>
            <a:r>
              <a:rPr lang="en-IN" dirty="0"/>
              <a:t>Process → Process</a:t>
            </a:r>
          </a:p>
          <a:p>
            <a:pPr fontAlgn="base"/>
            <a:r>
              <a:rPr lang="en-IN" b="1" dirty="0"/>
              <a:t>2. Data Cannot Flow From</a:t>
            </a:r>
          </a:p>
          <a:p>
            <a:pPr fontAlgn="base"/>
            <a:r>
              <a:rPr lang="en-IN" dirty="0"/>
              <a:t>Terminator or External Entity → Terminator or External Entity</a:t>
            </a:r>
          </a:p>
          <a:p>
            <a:pPr fontAlgn="base"/>
            <a:r>
              <a:rPr lang="en-IN" dirty="0"/>
              <a:t>Terminator or External Entity → Data Store</a:t>
            </a:r>
          </a:p>
          <a:p>
            <a:pPr fontAlgn="base"/>
            <a:r>
              <a:rPr lang="en-IN" dirty="0"/>
              <a:t>Data Store → Terminator or External Entity</a:t>
            </a:r>
          </a:p>
          <a:p>
            <a:pPr fontAlgn="base"/>
            <a:r>
              <a:rPr lang="en-IN" dirty="0"/>
              <a:t>Data Store → Data Store</a:t>
            </a:r>
          </a:p>
          <a:p>
            <a:endParaRPr lang="en-IN" dirty="0"/>
          </a:p>
        </p:txBody>
      </p:sp>
    </p:spTree>
    <p:extLst>
      <p:ext uri="{BB962C8B-B14F-4D97-AF65-F5344CB8AC3E}">
        <p14:creationId xmlns:p14="http://schemas.microsoft.com/office/powerpoint/2010/main" val="811315266"/>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40032-725A-E687-B088-3E40E1E36B77}"/>
              </a:ext>
            </a:extLst>
          </p:cNvPr>
          <p:cNvSpPr>
            <a:spLocks noGrp="1"/>
          </p:cNvSpPr>
          <p:nvPr>
            <p:ph type="title"/>
          </p:nvPr>
        </p:nvSpPr>
        <p:spPr/>
        <p:txBody>
          <a:bodyPr>
            <a:normAutofit/>
          </a:bodyPr>
          <a:lstStyle/>
          <a:p>
            <a:r>
              <a:rPr lang="en-US" b="1" dirty="0"/>
              <a:t>Levels of DFD (Railway Reservation System)</a:t>
            </a:r>
            <a:endParaRPr lang="en-IN" dirty="0"/>
          </a:p>
        </p:txBody>
      </p:sp>
      <p:pic>
        <p:nvPicPr>
          <p:cNvPr id="5" name="Picture 4">
            <a:extLst>
              <a:ext uri="{FF2B5EF4-FFF2-40B4-BE49-F238E27FC236}">
                <a16:creationId xmlns:a16="http://schemas.microsoft.com/office/drawing/2014/main" id="{B7B6CFB6-4305-5967-D7E6-142AE978EF19}"/>
              </a:ext>
            </a:extLst>
          </p:cNvPr>
          <p:cNvPicPr>
            <a:picLocks noChangeAspect="1"/>
          </p:cNvPicPr>
          <p:nvPr/>
        </p:nvPicPr>
        <p:blipFill>
          <a:blip r:embed="rId2"/>
          <a:stretch>
            <a:fillRect/>
          </a:stretch>
        </p:blipFill>
        <p:spPr>
          <a:xfrm>
            <a:off x="2286000" y="1909762"/>
            <a:ext cx="7620000" cy="3038475"/>
          </a:xfrm>
          <a:prstGeom prst="rect">
            <a:avLst/>
          </a:prstGeom>
        </p:spPr>
      </p:pic>
      <p:sp>
        <p:nvSpPr>
          <p:cNvPr id="3" name="Text Placeholder 2">
            <a:extLst>
              <a:ext uri="{FF2B5EF4-FFF2-40B4-BE49-F238E27FC236}">
                <a16:creationId xmlns:a16="http://schemas.microsoft.com/office/drawing/2014/main" id="{8BB9ED1F-78C8-0080-3FA4-AB177B18B634}"/>
              </a:ext>
            </a:extLst>
          </p:cNvPr>
          <p:cNvSpPr>
            <a:spLocks noGrp="1"/>
          </p:cNvSpPr>
          <p:nvPr>
            <p:ph type="body" idx="1"/>
          </p:nvPr>
        </p:nvSpPr>
        <p:spPr>
          <a:xfrm>
            <a:off x="609600" y="4983163"/>
            <a:ext cx="11582400" cy="1874837"/>
          </a:xfrm>
        </p:spPr>
        <p:txBody>
          <a:bodyPr>
            <a:normAutofit fontScale="92500" lnSpcReduction="20000"/>
          </a:bodyPr>
          <a:lstStyle/>
          <a:p>
            <a:pPr marL="0" indent="0" fontAlgn="base">
              <a:buNone/>
            </a:pPr>
            <a:r>
              <a:rPr lang="en-US" dirty="0"/>
              <a:t>Shows the reservation system as one process interacting with:</a:t>
            </a:r>
          </a:p>
          <a:p>
            <a:pPr fontAlgn="base"/>
            <a:r>
              <a:rPr lang="en-US" dirty="0"/>
              <a:t>Passenger (external entity)</a:t>
            </a:r>
          </a:p>
          <a:p>
            <a:pPr fontAlgn="base"/>
            <a:r>
              <a:rPr lang="en-US" dirty="0"/>
              <a:t>Payment system</a:t>
            </a:r>
          </a:p>
          <a:p>
            <a:pPr fontAlgn="base"/>
            <a:r>
              <a:rPr lang="en-US" dirty="0"/>
              <a:t>Database (data store)</a:t>
            </a:r>
          </a:p>
          <a:p>
            <a:endParaRPr lang="en-IN" dirty="0"/>
          </a:p>
        </p:txBody>
      </p:sp>
    </p:spTree>
    <p:extLst>
      <p:ext uri="{BB962C8B-B14F-4D97-AF65-F5344CB8AC3E}">
        <p14:creationId xmlns:p14="http://schemas.microsoft.com/office/powerpoint/2010/main" val="2096798126"/>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ACEF1CC-3CC0-86C2-7815-28B1CDE24FDD}"/>
              </a:ext>
            </a:extLst>
          </p:cNvPr>
          <p:cNvSpPr>
            <a:spLocks noGrp="1"/>
          </p:cNvSpPr>
          <p:nvPr>
            <p:ph type="body" idx="1"/>
          </p:nvPr>
        </p:nvSpPr>
        <p:spPr>
          <a:xfrm>
            <a:off x="388374" y="117988"/>
            <a:ext cx="10289458" cy="1710812"/>
          </a:xfrm>
        </p:spPr>
        <p:txBody>
          <a:bodyPr>
            <a:normAutofit fontScale="62500" lnSpcReduction="20000"/>
          </a:bodyPr>
          <a:lstStyle/>
          <a:p>
            <a:pPr marL="0" indent="0" fontAlgn="base">
              <a:buNone/>
            </a:pPr>
            <a:r>
              <a:rPr lang="en-US" dirty="0"/>
              <a:t>Breaks the system into subprocesses such as:</a:t>
            </a:r>
          </a:p>
          <a:p>
            <a:pPr fontAlgn="base"/>
            <a:r>
              <a:rPr lang="en-US" dirty="0"/>
              <a:t>Search Train</a:t>
            </a:r>
          </a:p>
          <a:p>
            <a:pPr fontAlgn="base"/>
            <a:r>
              <a:rPr lang="en-US" dirty="0"/>
              <a:t>Book Ticket</a:t>
            </a:r>
          </a:p>
          <a:p>
            <a:pPr fontAlgn="base"/>
            <a:r>
              <a:rPr lang="en-US" dirty="0"/>
              <a:t>Cancel Ticket</a:t>
            </a:r>
          </a:p>
          <a:p>
            <a:pPr fontAlgn="base"/>
            <a:r>
              <a:rPr lang="en-US" dirty="0"/>
              <a:t>Process Payment</a:t>
            </a:r>
          </a:p>
          <a:p>
            <a:pPr marL="0" indent="0">
              <a:buNone/>
            </a:pPr>
            <a:endParaRPr lang="en-IN" dirty="0"/>
          </a:p>
        </p:txBody>
      </p:sp>
      <p:pic>
        <p:nvPicPr>
          <p:cNvPr id="5" name="Picture 4">
            <a:extLst>
              <a:ext uri="{FF2B5EF4-FFF2-40B4-BE49-F238E27FC236}">
                <a16:creationId xmlns:a16="http://schemas.microsoft.com/office/drawing/2014/main" id="{6A5E48CF-B98F-8ACD-43B5-EF095BEDAAE0}"/>
              </a:ext>
            </a:extLst>
          </p:cNvPr>
          <p:cNvPicPr>
            <a:picLocks noChangeAspect="1"/>
          </p:cNvPicPr>
          <p:nvPr/>
        </p:nvPicPr>
        <p:blipFill>
          <a:blip r:embed="rId2"/>
          <a:stretch>
            <a:fillRect/>
          </a:stretch>
        </p:blipFill>
        <p:spPr>
          <a:xfrm>
            <a:off x="388374" y="1828800"/>
            <a:ext cx="11685639" cy="4882664"/>
          </a:xfrm>
          <a:prstGeom prst="rect">
            <a:avLst/>
          </a:prstGeom>
        </p:spPr>
      </p:pic>
    </p:spTree>
    <p:extLst>
      <p:ext uri="{BB962C8B-B14F-4D97-AF65-F5344CB8AC3E}">
        <p14:creationId xmlns:p14="http://schemas.microsoft.com/office/powerpoint/2010/main" val="510874045"/>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605FC-3B1D-C69E-0D10-450B38A90C4C}"/>
              </a:ext>
            </a:extLst>
          </p:cNvPr>
          <p:cNvSpPr>
            <a:spLocks noGrp="1"/>
          </p:cNvSpPr>
          <p:nvPr>
            <p:ph type="title"/>
          </p:nvPr>
        </p:nvSpPr>
        <p:spPr/>
        <p:txBody>
          <a:bodyPr>
            <a:normAutofit/>
          </a:bodyPr>
          <a:lstStyle/>
          <a:p>
            <a:r>
              <a:rPr lang="en-IN" b="1" dirty="0"/>
              <a:t>Level 2 DFD</a:t>
            </a:r>
            <a:endParaRPr lang="en-IN" dirty="0"/>
          </a:p>
        </p:txBody>
      </p:sp>
      <p:sp>
        <p:nvSpPr>
          <p:cNvPr id="3" name="Text Placeholder 2">
            <a:extLst>
              <a:ext uri="{FF2B5EF4-FFF2-40B4-BE49-F238E27FC236}">
                <a16:creationId xmlns:a16="http://schemas.microsoft.com/office/drawing/2014/main" id="{CE1C4B65-2ADB-1490-F16D-E9DCD756D792}"/>
              </a:ext>
            </a:extLst>
          </p:cNvPr>
          <p:cNvSpPr>
            <a:spLocks noGrp="1"/>
          </p:cNvSpPr>
          <p:nvPr>
            <p:ph type="body" idx="1"/>
          </p:nvPr>
        </p:nvSpPr>
        <p:spPr/>
        <p:txBody>
          <a:bodyPr/>
          <a:lstStyle/>
          <a:p>
            <a:r>
              <a:rPr lang="en-IN" dirty="0"/>
              <a:t>Further decomposes subprocesses (e.g., "Book Ticket" → Verify Availability → Calculate Fare → Confirm Booking)</a:t>
            </a:r>
          </a:p>
        </p:txBody>
      </p:sp>
    </p:spTree>
    <p:extLst>
      <p:ext uri="{BB962C8B-B14F-4D97-AF65-F5344CB8AC3E}">
        <p14:creationId xmlns:p14="http://schemas.microsoft.com/office/powerpoint/2010/main" val="485902819"/>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9C066-756F-6B7E-1B1A-2E7D8A1275F5}"/>
              </a:ext>
            </a:extLst>
          </p:cNvPr>
          <p:cNvSpPr>
            <a:spLocks noGrp="1"/>
          </p:cNvSpPr>
          <p:nvPr>
            <p:ph type="title"/>
          </p:nvPr>
        </p:nvSpPr>
        <p:spPr/>
        <p:txBody>
          <a:bodyPr/>
          <a:lstStyle/>
          <a:p>
            <a:r>
              <a:rPr lang="en-IN" dirty="0"/>
              <a:t>Structured Chart</a:t>
            </a:r>
          </a:p>
        </p:txBody>
      </p:sp>
      <p:pic>
        <p:nvPicPr>
          <p:cNvPr id="10242" name="Picture 2" descr="Structure Charts - Software Engineering - GeeksforGeeks">
            <a:extLst>
              <a:ext uri="{FF2B5EF4-FFF2-40B4-BE49-F238E27FC236}">
                <a16:creationId xmlns:a16="http://schemas.microsoft.com/office/drawing/2014/main" id="{A4A08537-E342-5B94-2743-6EFA111F3C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574" y="1063680"/>
            <a:ext cx="11262852" cy="358774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20FEE0C-F848-EE67-255F-EA094EEB1A6B}"/>
              </a:ext>
            </a:extLst>
          </p:cNvPr>
          <p:cNvSpPr txBox="1"/>
          <p:nvPr/>
        </p:nvSpPr>
        <p:spPr>
          <a:xfrm>
            <a:off x="103240" y="4317084"/>
            <a:ext cx="11479160" cy="22467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en-US" sz="2800" dirty="0"/>
              <a:t>A structure chart in software engineering is a top-down, hierarchical diagram used to visualize the architectural design of a system. It decomposes a program into smaller, manageable modules (represented by boxes) and shows their control relationships, interactions, and the data or control signals passed between them.</a:t>
            </a:r>
            <a:endParaRPr lang="en-IN" sz="2800" dirty="0"/>
          </a:p>
        </p:txBody>
      </p:sp>
    </p:spTree>
    <p:extLst>
      <p:ext uri="{BB962C8B-B14F-4D97-AF65-F5344CB8AC3E}">
        <p14:creationId xmlns:p14="http://schemas.microsoft.com/office/powerpoint/2010/main" val="2615434860"/>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D971-7DF2-4B0F-C619-42171F4946B0}"/>
              </a:ext>
            </a:extLst>
          </p:cNvPr>
          <p:cNvSpPr>
            <a:spLocks noGrp="1"/>
          </p:cNvSpPr>
          <p:nvPr>
            <p:ph type="title"/>
          </p:nvPr>
        </p:nvSpPr>
        <p:spPr/>
        <p:txBody>
          <a:bodyPr/>
          <a:lstStyle/>
          <a:p>
            <a:r>
              <a:rPr lang="en-US" b="1" dirty="0"/>
              <a:t>Key Aspects of Structure Charts:</a:t>
            </a:r>
            <a:endParaRPr lang="en-IN" dirty="0"/>
          </a:p>
        </p:txBody>
      </p:sp>
      <p:sp>
        <p:nvSpPr>
          <p:cNvPr id="3" name="Text Placeholder 2">
            <a:extLst>
              <a:ext uri="{FF2B5EF4-FFF2-40B4-BE49-F238E27FC236}">
                <a16:creationId xmlns:a16="http://schemas.microsoft.com/office/drawing/2014/main" id="{EC2B9DD7-4D28-8958-F8B6-74A6FE0DCE73}"/>
              </a:ext>
            </a:extLst>
          </p:cNvPr>
          <p:cNvSpPr>
            <a:spLocks noGrp="1"/>
          </p:cNvSpPr>
          <p:nvPr>
            <p:ph type="body" idx="1"/>
          </p:nvPr>
        </p:nvSpPr>
        <p:spPr/>
        <p:txBody>
          <a:bodyPr>
            <a:normAutofit fontScale="92500" lnSpcReduction="10000"/>
          </a:bodyPr>
          <a:lstStyle/>
          <a:p>
            <a:r>
              <a:rPr lang="en-US" b="1" dirty="0"/>
              <a:t>Modules (Boxes):</a:t>
            </a:r>
            <a:r>
              <a:rPr lang="en-US" dirty="0"/>
              <a:t> Represent subroutines, functions, or processes.</a:t>
            </a:r>
          </a:p>
          <a:p>
            <a:r>
              <a:rPr lang="en-US" b="1" dirty="0"/>
              <a:t>Connections (Lines):</a:t>
            </a:r>
            <a:r>
              <a:rPr lang="en-US" dirty="0"/>
              <a:t> Show which modules call others, indicating the control hierarchy.</a:t>
            </a:r>
          </a:p>
          <a:p>
            <a:r>
              <a:rPr lang="en-US" b="1" dirty="0"/>
              <a:t>Data Couple (Arrow with empty circle):</a:t>
            </a:r>
            <a:r>
              <a:rPr lang="en-US" dirty="0"/>
              <a:t> Indicates data passed between modules.</a:t>
            </a:r>
          </a:p>
          <a:p>
            <a:r>
              <a:rPr lang="en-US" b="1" dirty="0"/>
              <a:t>Control/Flag Couple (Arrow with filled circle):</a:t>
            </a:r>
            <a:r>
              <a:rPr lang="en-US" dirty="0"/>
              <a:t> Indicates control signals (e.g., true/false flag) passed between modules.</a:t>
            </a:r>
          </a:p>
          <a:p>
            <a:r>
              <a:rPr lang="en-US" b="1" dirty="0"/>
              <a:t>Loops &amp; Decisions:</a:t>
            </a:r>
            <a:r>
              <a:rPr lang="en-US" dirty="0"/>
              <a:t> Specialized symbols indicate iterative or conditional execution of modules</a:t>
            </a:r>
          </a:p>
          <a:p>
            <a:endParaRPr lang="en-IN" dirty="0"/>
          </a:p>
        </p:txBody>
      </p:sp>
    </p:spTree>
    <p:extLst>
      <p:ext uri="{BB962C8B-B14F-4D97-AF65-F5344CB8AC3E}">
        <p14:creationId xmlns:p14="http://schemas.microsoft.com/office/powerpoint/2010/main" val="2329797697"/>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C00E4-7796-DD97-DA48-8555A01AFECF}"/>
              </a:ext>
            </a:extLst>
          </p:cNvPr>
          <p:cNvSpPr>
            <a:spLocks noGrp="1"/>
          </p:cNvSpPr>
          <p:nvPr>
            <p:ph type="title"/>
          </p:nvPr>
        </p:nvSpPr>
        <p:spPr/>
        <p:txBody>
          <a:bodyPr/>
          <a:lstStyle/>
          <a:p>
            <a:r>
              <a:rPr lang="en-IN" dirty="0"/>
              <a:t>Object-oriented Design </a:t>
            </a:r>
          </a:p>
        </p:txBody>
      </p:sp>
      <p:sp>
        <p:nvSpPr>
          <p:cNvPr id="3" name="Text Placeholder 2">
            <a:extLst>
              <a:ext uri="{FF2B5EF4-FFF2-40B4-BE49-F238E27FC236}">
                <a16:creationId xmlns:a16="http://schemas.microsoft.com/office/drawing/2014/main" id="{CC2565E6-28F5-4DAE-B38E-C11A8D2A272E}"/>
              </a:ext>
            </a:extLst>
          </p:cNvPr>
          <p:cNvSpPr>
            <a:spLocks noGrp="1"/>
          </p:cNvSpPr>
          <p:nvPr>
            <p:ph type="body" idx="1"/>
          </p:nvPr>
        </p:nvSpPr>
        <p:spPr/>
        <p:txBody>
          <a:bodyPr>
            <a:normAutofit fontScale="92500"/>
          </a:bodyPr>
          <a:lstStyle/>
          <a:p>
            <a:pPr algn="just"/>
            <a:r>
              <a:rPr lang="en-US" dirty="0"/>
              <a:t>Object-Oriented Analysis and Design (OOAD) is a software design approach that models a system using real-world objects. It first focuses on understanding system requirements, then identifying objects and defining how they interact. OOAD is based on object-oriented programming principles and combines Object-Oriented Analysis (OOA) and Object-Oriented Design (OOD).</a:t>
            </a:r>
          </a:p>
          <a:p>
            <a:pPr algn="just"/>
            <a:r>
              <a:rPr lang="en-US" dirty="0"/>
              <a:t>Example: In a library management system, objects like Book, Member, and Librarian are identified, each with its own data and behavior, and they interact to manage book borrowing and returns.</a:t>
            </a:r>
            <a:endParaRPr lang="en-IN" dirty="0"/>
          </a:p>
        </p:txBody>
      </p:sp>
    </p:spTree>
    <p:extLst>
      <p:ext uri="{BB962C8B-B14F-4D97-AF65-F5344CB8AC3E}">
        <p14:creationId xmlns:p14="http://schemas.microsoft.com/office/powerpoint/2010/main" val="1251155467"/>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F4272-ADA1-EB4D-72C0-3B788E64DA52}"/>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FCD49D41-0F69-1FBC-A624-4DEF97840790}"/>
              </a:ext>
            </a:extLst>
          </p:cNvPr>
          <p:cNvSpPr>
            <a:spLocks noGrp="1"/>
          </p:cNvSpPr>
          <p:nvPr>
            <p:ph type="body" idx="1"/>
          </p:nvPr>
        </p:nvSpPr>
        <p:spPr/>
        <p:txBody>
          <a:bodyPr>
            <a:normAutofit fontScale="92500" lnSpcReduction="20000"/>
          </a:bodyPr>
          <a:lstStyle/>
          <a:p>
            <a:pPr fontAlgn="base"/>
            <a:r>
              <a:rPr lang="en-US" b="1" dirty="0"/>
              <a:t>Object-Oriented Programming:</a:t>
            </a:r>
            <a:r>
              <a:rPr lang="en-US" dirty="0"/>
              <a:t> In this the real-world items are represented/mapped as software objects with attributes and methods that relate to their actions.</a:t>
            </a:r>
          </a:p>
          <a:p>
            <a:pPr fontAlgn="base"/>
            <a:r>
              <a:rPr lang="en-US" b="1" dirty="0"/>
              <a:t>Design Patterns: </a:t>
            </a:r>
            <a:r>
              <a:rPr lang="en-US" dirty="0"/>
              <a:t>Design patterns are used by OOAD to help developers in building software systems that are more efficient and maintainable.</a:t>
            </a:r>
          </a:p>
          <a:p>
            <a:pPr fontAlgn="base"/>
            <a:r>
              <a:rPr lang="en-US" b="1" dirty="0"/>
              <a:t>UML Diagrams:</a:t>
            </a:r>
            <a:r>
              <a:rPr lang="en-US" dirty="0"/>
              <a:t> UML diagrams are used in OOAD to represent the different components and interactions of a software system.</a:t>
            </a:r>
          </a:p>
          <a:p>
            <a:pPr fontAlgn="base"/>
            <a:r>
              <a:rPr lang="en-US" b="1" dirty="0"/>
              <a:t>Use Cases:</a:t>
            </a:r>
            <a:r>
              <a:rPr lang="en-US" dirty="0"/>
              <a:t> OOAD uses use cases to help developers understand the requirements of a system and to design software systems that meet those requirements.</a:t>
            </a:r>
          </a:p>
          <a:p>
            <a:pPr algn="just"/>
            <a:endParaRPr lang="en-IN" dirty="0"/>
          </a:p>
        </p:txBody>
      </p:sp>
    </p:spTree>
    <p:extLst>
      <p:ext uri="{BB962C8B-B14F-4D97-AF65-F5344CB8AC3E}">
        <p14:creationId xmlns:p14="http://schemas.microsoft.com/office/powerpoint/2010/main" val="428493753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33084-F46E-33E2-E6F7-B5479492D024}"/>
              </a:ext>
            </a:extLst>
          </p:cNvPr>
          <p:cNvSpPr>
            <a:spLocks noGrp="1"/>
          </p:cNvSpPr>
          <p:nvPr>
            <p:ph type="title"/>
          </p:nvPr>
        </p:nvSpPr>
        <p:spPr/>
        <p:txBody>
          <a:bodyPr>
            <a:normAutofit/>
          </a:bodyPr>
          <a:lstStyle/>
          <a:p>
            <a:r>
              <a:rPr lang="en-US" b="1" dirty="0">
                <a:latin typeface="Times New Roman" panose="02020603050405020304" pitchFamily="18" charset="0"/>
                <a:ea typeface="Times New Roman" panose="02020603050405020304" pitchFamily="18" charset="0"/>
              </a:rPr>
              <a:t>Software</a:t>
            </a:r>
            <a:r>
              <a:rPr lang="en-US" b="1" spc="-4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Requirement</a:t>
            </a:r>
            <a:r>
              <a:rPr lang="en-US" b="1" spc="-1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Analysis</a:t>
            </a:r>
            <a:endParaRPr lang="en-IN" dirty="0"/>
          </a:p>
        </p:txBody>
      </p:sp>
      <p:sp>
        <p:nvSpPr>
          <p:cNvPr id="3" name="Text Placeholder 2">
            <a:extLst>
              <a:ext uri="{FF2B5EF4-FFF2-40B4-BE49-F238E27FC236}">
                <a16:creationId xmlns:a16="http://schemas.microsoft.com/office/drawing/2014/main" id="{6C80B20D-E7E1-B7EB-B5E0-EFEFF67FF604}"/>
              </a:ext>
            </a:extLst>
          </p:cNvPr>
          <p:cNvSpPr>
            <a:spLocks noGrp="1"/>
          </p:cNvSpPr>
          <p:nvPr>
            <p:ph type="body" idx="1"/>
          </p:nvPr>
        </p:nvSpPr>
        <p:spPr/>
        <p:txBody>
          <a:bodyPr>
            <a:normAutofit fontScale="92500" lnSpcReduction="20000"/>
          </a:bodyPr>
          <a:lstStyle/>
          <a:p>
            <a:pPr algn="just"/>
            <a:r>
              <a:rPr lang="en-US" dirty="0"/>
              <a:t>All plan-driven life cycle models prescribe that before starting to develop a software, the exact requirements of the customer must be understood and documented. </a:t>
            </a:r>
          </a:p>
          <a:p>
            <a:pPr algn="just"/>
            <a:r>
              <a:rPr lang="en-US" dirty="0"/>
              <a:t>Starting development work without properly understanding and documenting the requirements increases the number of iterative changes in the later life cycle phases, and thereby alarmingly pushes up the development costs.</a:t>
            </a:r>
          </a:p>
          <a:p>
            <a:pPr algn="just"/>
            <a:r>
              <a:rPr lang="en-US" dirty="0"/>
              <a:t>A good requirements document not only helps to form a clear understanding of various features required from the software, but also serves as the basis for various activities carried out during later life cycle phases.</a:t>
            </a:r>
            <a:endParaRPr lang="en-IN" dirty="0"/>
          </a:p>
        </p:txBody>
      </p:sp>
    </p:spTree>
    <p:extLst>
      <p:ext uri="{BB962C8B-B14F-4D97-AF65-F5344CB8AC3E}">
        <p14:creationId xmlns:p14="http://schemas.microsoft.com/office/powerpoint/2010/main" val="1109305569"/>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14DFA-B9D3-C2CD-D021-351DEB831326}"/>
              </a:ext>
            </a:extLst>
          </p:cNvPr>
          <p:cNvSpPr>
            <a:spLocks noGrp="1"/>
          </p:cNvSpPr>
          <p:nvPr>
            <p:ph type="title"/>
          </p:nvPr>
        </p:nvSpPr>
        <p:spPr/>
        <p:txBody>
          <a:bodyPr>
            <a:normAutofit fontScale="90000"/>
          </a:bodyPr>
          <a:lstStyle/>
          <a:p>
            <a:r>
              <a:rPr lang="en-US" dirty="0"/>
              <a:t>The OOD Process</a:t>
            </a:r>
            <a:br>
              <a:rPr lang="en-US" dirty="0"/>
            </a:br>
            <a:endParaRPr lang="en-IN" dirty="0"/>
          </a:p>
        </p:txBody>
      </p:sp>
      <p:sp>
        <p:nvSpPr>
          <p:cNvPr id="3" name="Text Placeholder 2">
            <a:extLst>
              <a:ext uri="{FF2B5EF4-FFF2-40B4-BE49-F238E27FC236}">
                <a16:creationId xmlns:a16="http://schemas.microsoft.com/office/drawing/2014/main" id="{201C692C-672D-6246-66E8-97F339529E55}"/>
              </a:ext>
            </a:extLst>
          </p:cNvPr>
          <p:cNvSpPr>
            <a:spLocks noGrp="1"/>
          </p:cNvSpPr>
          <p:nvPr>
            <p:ph type="body" idx="1"/>
          </p:nvPr>
        </p:nvSpPr>
        <p:spPr/>
        <p:txBody>
          <a:bodyPr>
            <a:normAutofit fontScale="92500" lnSpcReduction="10000"/>
          </a:bodyPr>
          <a:lstStyle/>
          <a:p>
            <a:pPr algn="just"/>
            <a:r>
              <a:rPr lang="en-US" dirty="0"/>
              <a:t>Requirement Analysis: Defining the system's intended functionality.</a:t>
            </a:r>
          </a:p>
          <a:p>
            <a:pPr algn="just"/>
            <a:r>
              <a:rPr lang="en-US" dirty="0"/>
              <a:t>System Design: Creating a high-level structure, identifying objects, and defining their relationships and interfaces.</a:t>
            </a:r>
          </a:p>
          <a:p>
            <a:pPr algn="just"/>
            <a:r>
              <a:rPr lang="en-US" dirty="0"/>
              <a:t>Modeling (UML): Using Unified Modeling Language (UML) diagrams (class diagrams, interaction diagrams) to visualize the design.</a:t>
            </a:r>
          </a:p>
          <a:p>
            <a:pPr algn="just"/>
            <a:r>
              <a:rPr lang="en-US" dirty="0"/>
              <a:t>Implementation: Coding the objects using an object-oriented programming language.</a:t>
            </a:r>
          </a:p>
          <a:p>
            <a:pPr algn="just"/>
            <a:r>
              <a:rPr lang="en-US" dirty="0"/>
              <a:t>Testing: Verifying that the objects interact correctly to meet requirements. </a:t>
            </a:r>
          </a:p>
        </p:txBody>
      </p:sp>
    </p:spTree>
    <p:extLst>
      <p:ext uri="{BB962C8B-B14F-4D97-AF65-F5344CB8AC3E}">
        <p14:creationId xmlns:p14="http://schemas.microsoft.com/office/powerpoint/2010/main" val="2508908389"/>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42667-64B7-D516-4239-8490109B5404}"/>
              </a:ext>
            </a:extLst>
          </p:cNvPr>
          <p:cNvSpPr>
            <a:spLocks noGrp="1"/>
          </p:cNvSpPr>
          <p:nvPr>
            <p:ph type="title"/>
          </p:nvPr>
        </p:nvSpPr>
        <p:spPr/>
        <p:txBody>
          <a:bodyPr/>
          <a:lstStyle/>
          <a:p>
            <a:r>
              <a:rPr lang="en-IN" b="1" dirty="0"/>
              <a:t>User Interface (UI) Design</a:t>
            </a:r>
            <a:endParaRPr lang="en-IN" dirty="0"/>
          </a:p>
        </p:txBody>
      </p:sp>
      <p:sp>
        <p:nvSpPr>
          <p:cNvPr id="3" name="Text Placeholder 2">
            <a:extLst>
              <a:ext uri="{FF2B5EF4-FFF2-40B4-BE49-F238E27FC236}">
                <a16:creationId xmlns:a16="http://schemas.microsoft.com/office/drawing/2014/main" id="{44ABF040-2CAD-EE1F-8D66-D5161E6F2021}"/>
              </a:ext>
            </a:extLst>
          </p:cNvPr>
          <p:cNvSpPr>
            <a:spLocks noGrp="1"/>
          </p:cNvSpPr>
          <p:nvPr>
            <p:ph type="body" idx="1"/>
          </p:nvPr>
        </p:nvSpPr>
        <p:spPr/>
        <p:txBody>
          <a:bodyPr>
            <a:normAutofit fontScale="92500" lnSpcReduction="20000"/>
          </a:bodyPr>
          <a:lstStyle/>
          <a:p>
            <a:r>
              <a:rPr lang="en-IN" dirty="0"/>
              <a:t>UI Design is the process of creating the front-end interaction, focusing on making interfaces intuitive, accessible, and user-centric. </a:t>
            </a:r>
          </a:p>
          <a:p>
            <a:pPr marL="0" indent="0">
              <a:buNone/>
            </a:pPr>
            <a:r>
              <a:rPr lang="en-IN" dirty="0"/>
              <a:t>Core Principles:</a:t>
            </a:r>
          </a:p>
          <a:p>
            <a:r>
              <a:rPr lang="en-IN" dirty="0"/>
              <a:t>User-</a:t>
            </a:r>
            <a:r>
              <a:rPr lang="en-IN" dirty="0" err="1"/>
              <a:t>centered</a:t>
            </a:r>
            <a:r>
              <a:rPr lang="en-IN" dirty="0"/>
              <a:t>: Understanding user needs, tasks, and context.</a:t>
            </a:r>
          </a:p>
          <a:p>
            <a:r>
              <a:rPr lang="en-IN" dirty="0"/>
              <a:t>Consistency: Using uniform UI elements (</a:t>
            </a:r>
            <a:r>
              <a:rPr lang="en-IN" dirty="0" err="1"/>
              <a:t>colors</a:t>
            </a:r>
            <a:r>
              <a:rPr lang="en-IN" dirty="0"/>
              <a:t>, icons, fonts) to reduce learning curves.</a:t>
            </a:r>
          </a:p>
          <a:p>
            <a:r>
              <a:rPr lang="en-IN" dirty="0"/>
              <a:t>Feedback: Providing clear, immediate responses to user actions.</a:t>
            </a:r>
          </a:p>
          <a:p>
            <a:r>
              <a:rPr lang="en-IN" dirty="0"/>
              <a:t>Simplicity &amp; Flexibility: Creating intuitive layouts that allow user customization.</a:t>
            </a:r>
          </a:p>
          <a:p>
            <a:r>
              <a:rPr lang="en-IN" dirty="0"/>
              <a:t>Process: User analysis -&gt; Prototyping -&gt; Design -&gt; Evaluation</a:t>
            </a:r>
          </a:p>
        </p:txBody>
      </p:sp>
    </p:spTree>
    <p:extLst>
      <p:ext uri="{BB962C8B-B14F-4D97-AF65-F5344CB8AC3E}">
        <p14:creationId xmlns:p14="http://schemas.microsoft.com/office/powerpoint/2010/main" val="2052931182"/>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090FA-BF43-E511-F230-702F86D06C2F}"/>
              </a:ext>
            </a:extLst>
          </p:cNvPr>
          <p:cNvSpPr>
            <a:spLocks noGrp="1"/>
          </p:cNvSpPr>
          <p:nvPr>
            <p:ph type="title"/>
          </p:nvPr>
        </p:nvSpPr>
        <p:spPr/>
        <p:txBody>
          <a:bodyPr>
            <a:normAutofit fontScale="90000"/>
          </a:bodyPr>
          <a:lstStyle/>
          <a:p>
            <a:r>
              <a:rPr lang="en-US" b="1"/>
              <a:t>Characteristics of Good User Interface in Software Engineering</a:t>
            </a:r>
            <a:endParaRPr lang="en-IN" dirty="0"/>
          </a:p>
        </p:txBody>
      </p:sp>
      <p:pic>
        <p:nvPicPr>
          <p:cNvPr id="13316" name="Picture 4">
            <a:extLst>
              <a:ext uri="{FF2B5EF4-FFF2-40B4-BE49-F238E27FC236}">
                <a16:creationId xmlns:a16="http://schemas.microsoft.com/office/drawing/2014/main" id="{1016E450-204E-2B0B-2A3D-58D794B153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19250"/>
            <a:ext cx="10658168" cy="4701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7960439"/>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23364-89A3-DC70-7B73-8F2907B66C87}"/>
              </a:ext>
            </a:extLst>
          </p:cNvPr>
          <p:cNvSpPr>
            <a:spLocks noGrp="1"/>
          </p:cNvSpPr>
          <p:nvPr>
            <p:ph type="title"/>
          </p:nvPr>
        </p:nvSpPr>
        <p:spPr/>
        <p:txBody>
          <a:bodyPr>
            <a:normAutofit fontScale="90000"/>
          </a:bodyPr>
          <a:lstStyle/>
          <a:p>
            <a:r>
              <a:rPr lang="en-US" dirty="0"/>
              <a:t>Top-down  and bottom-up Structured</a:t>
            </a:r>
            <a:br>
              <a:rPr lang="en-IN" dirty="0"/>
            </a:br>
            <a:r>
              <a:rPr lang="en-US" dirty="0"/>
              <a:t>programming</a:t>
            </a:r>
            <a:endParaRPr lang="en-IN" dirty="0"/>
          </a:p>
        </p:txBody>
      </p:sp>
      <p:sp>
        <p:nvSpPr>
          <p:cNvPr id="3" name="Text Placeholder 2">
            <a:extLst>
              <a:ext uri="{FF2B5EF4-FFF2-40B4-BE49-F238E27FC236}">
                <a16:creationId xmlns:a16="http://schemas.microsoft.com/office/drawing/2014/main" id="{A30E89AC-C2DE-D7AB-3922-AE1730D3A45E}"/>
              </a:ext>
            </a:extLst>
          </p:cNvPr>
          <p:cNvSpPr>
            <a:spLocks noGrp="1"/>
          </p:cNvSpPr>
          <p:nvPr>
            <p:ph type="body" idx="1"/>
          </p:nvPr>
        </p:nvSpPr>
        <p:spPr/>
        <p:txBody>
          <a:bodyPr/>
          <a:lstStyle/>
          <a:p>
            <a:pPr algn="just"/>
            <a:r>
              <a:rPr lang="en-US" dirty="0"/>
              <a:t>Top-down programming (structured) decomposes a large system into smaller, manageable modules starting from the top, while bottom-up builds from small, tested components upwards. Information hiding, a key principle of modularity and object-oriented design, conceals internal implementation details of modules behind a strict interface to reduce complexity and dependency</a:t>
            </a:r>
            <a:endParaRPr lang="en-IN" dirty="0"/>
          </a:p>
        </p:txBody>
      </p:sp>
    </p:spTree>
    <p:extLst>
      <p:ext uri="{BB962C8B-B14F-4D97-AF65-F5344CB8AC3E}">
        <p14:creationId xmlns:p14="http://schemas.microsoft.com/office/powerpoint/2010/main" val="1562634967"/>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3156E-9A00-BB06-B914-55CB70FEEAB3}"/>
              </a:ext>
            </a:extLst>
          </p:cNvPr>
          <p:cNvSpPr>
            <a:spLocks noGrp="1"/>
          </p:cNvSpPr>
          <p:nvPr>
            <p:ph type="title"/>
          </p:nvPr>
        </p:nvSpPr>
        <p:spPr/>
        <p:txBody>
          <a:bodyPr>
            <a:normAutofit fontScale="90000"/>
          </a:bodyPr>
          <a:lstStyle/>
          <a:p>
            <a:r>
              <a:rPr lang="en-US" dirty="0"/>
              <a:t>Bottom-Up Structured Programming (Composition Approach) </a:t>
            </a:r>
            <a:endParaRPr lang="en-IN" dirty="0"/>
          </a:p>
        </p:txBody>
      </p:sp>
      <p:sp>
        <p:nvSpPr>
          <p:cNvPr id="3" name="Text Placeholder 2">
            <a:extLst>
              <a:ext uri="{FF2B5EF4-FFF2-40B4-BE49-F238E27FC236}">
                <a16:creationId xmlns:a16="http://schemas.microsoft.com/office/drawing/2014/main" id="{13BBCF8F-EA64-794E-5421-EE0C7C796AFE}"/>
              </a:ext>
            </a:extLst>
          </p:cNvPr>
          <p:cNvSpPr>
            <a:spLocks noGrp="1"/>
          </p:cNvSpPr>
          <p:nvPr>
            <p:ph type="body" idx="1"/>
          </p:nvPr>
        </p:nvSpPr>
        <p:spPr/>
        <p:txBody>
          <a:bodyPr>
            <a:normAutofit lnSpcReduction="10000"/>
          </a:bodyPr>
          <a:lstStyle/>
          <a:p>
            <a:r>
              <a:rPr lang="en-US" b="1" dirty="0"/>
              <a:t>Process:</a:t>
            </a:r>
            <a:r>
              <a:rPr lang="en-US" dirty="0"/>
              <a:t> Starts by building small, fundamental components or modules, testing them, and then combining them into larger subsystems, eventually creating the complete system.</a:t>
            </a:r>
          </a:p>
          <a:p>
            <a:r>
              <a:rPr lang="en-US" b="1" dirty="0"/>
              <a:t>Characteristics:</a:t>
            </a:r>
            <a:r>
              <a:rPr lang="en-US" dirty="0"/>
              <a:t> Widely used in Object-Oriented Programming (OOP) (e.g., C++, Java, Python).</a:t>
            </a:r>
          </a:p>
          <a:p>
            <a:r>
              <a:rPr lang="en-US" b="1" dirty="0"/>
              <a:t>Advantages:</a:t>
            </a:r>
            <a:r>
              <a:rPr lang="en-US" dirty="0"/>
              <a:t> Promotes code reusability; easier to test individual components; less redundancy.</a:t>
            </a:r>
          </a:p>
          <a:p>
            <a:r>
              <a:rPr lang="en-US" b="1"/>
              <a:t>Drawbacks:</a:t>
            </a:r>
            <a:r>
              <a:rPr lang="en-US"/>
              <a:t> Difficult to visualize the overall, integrated system until the very end.</a:t>
            </a:r>
          </a:p>
          <a:p>
            <a:endParaRPr lang="en-IN"/>
          </a:p>
        </p:txBody>
      </p:sp>
    </p:spTree>
    <p:extLst>
      <p:ext uri="{BB962C8B-B14F-4D97-AF65-F5344CB8AC3E}">
        <p14:creationId xmlns:p14="http://schemas.microsoft.com/office/powerpoint/2010/main" val="1463905882"/>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3934-63CA-2DE4-4A3D-BFA4F5311159}"/>
              </a:ext>
            </a:extLst>
          </p:cNvPr>
          <p:cNvSpPr>
            <a:spLocks noGrp="1"/>
          </p:cNvSpPr>
          <p:nvPr>
            <p:ph type="title"/>
          </p:nvPr>
        </p:nvSpPr>
        <p:spPr/>
        <p:txBody>
          <a:bodyPr>
            <a:normAutofit fontScale="90000"/>
          </a:bodyPr>
          <a:lstStyle/>
          <a:p>
            <a:r>
              <a:rPr lang="en-US" dirty="0"/>
              <a:t>Top-Down Structured Programming (Decomposition Approach) </a:t>
            </a:r>
            <a:endParaRPr lang="en-IN" dirty="0"/>
          </a:p>
        </p:txBody>
      </p:sp>
      <p:sp>
        <p:nvSpPr>
          <p:cNvPr id="3" name="Text Placeholder 2">
            <a:extLst>
              <a:ext uri="{FF2B5EF4-FFF2-40B4-BE49-F238E27FC236}">
                <a16:creationId xmlns:a16="http://schemas.microsoft.com/office/drawing/2014/main" id="{D0BBF5A3-E6F8-4310-8D25-539E809A168B}"/>
              </a:ext>
            </a:extLst>
          </p:cNvPr>
          <p:cNvSpPr>
            <a:spLocks noGrp="1"/>
          </p:cNvSpPr>
          <p:nvPr>
            <p:ph type="body" idx="1"/>
          </p:nvPr>
        </p:nvSpPr>
        <p:spPr/>
        <p:txBody>
          <a:bodyPr>
            <a:normAutofit fontScale="92500" lnSpcReduction="10000"/>
          </a:bodyPr>
          <a:lstStyle/>
          <a:p>
            <a:pPr algn="just"/>
            <a:r>
              <a:rPr lang="en-US" b="1" dirty="0"/>
              <a:t>Process:</a:t>
            </a:r>
            <a:r>
              <a:rPr lang="en-US" dirty="0"/>
              <a:t> Begins by designing the high-level overview of the program, then progressively breaks it down into smaller, functional modules or sub-programs.</a:t>
            </a:r>
          </a:p>
          <a:p>
            <a:pPr algn="just"/>
            <a:r>
              <a:rPr lang="en-US" b="1" dirty="0"/>
              <a:t>Characteristics:</a:t>
            </a:r>
            <a:r>
              <a:rPr lang="en-US" dirty="0"/>
              <a:t> Primarily used in structured programming languages (e.g., C, COBOL, Fortran).</a:t>
            </a:r>
          </a:p>
          <a:p>
            <a:pPr algn="just"/>
            <a:r>
              <a:rPr lang="en-US" b="1" dirty="0"/>
              <a:t>Advantages:</a:t>
            </a:r>
            <a:r>
              <a:rPr lang="en-US" dirty="0"/>
              <a:t> Ideal for large systems where the high-level architecture is defined early; easier to identify errors in overall design.</a:t>
            </a:r>
          </a:p>
          <a:p>
            <a:pPr algn="just"/>
            <a:r>
              <a:rPr lang="en-US" b="1" dirty="0"/>
              <a:t>Drawbacks:</a:t>
            </a:r>
            <a:r>
              <a:rPr lang="en-US" dirty="0"/>
              <a:t> Subprograms may be challenging to test in isolation; higher possibility of redundant information. </a:t>
            </a:r>
          </a:p>
          <a:p>
            <a:endParaRPr lang="en-IN" dirty="0"/>
          </a:p>
        </p:txBody>
      </p:sp>
    </p:spTree>
    <p:extLst>
      <p:ext uri="{BB962C8B-B14F-4D97-AF65-F5344CB8AC3E}">
        <p14:creationId xmlns:p14="http://schemas.microsoft.com/office/powerpoint/2010/main" val="4004330950"/>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5C18D-C9E1-4DED-4791-BACCE9BA31C0}"/>
              </a:ext>
            </a:extLst>
          </p:cNvPr>
          <p:cNvSpPr>
            <a:spLocks noGrp="1"/>
          </p:cNvSpPr>
          <p:nvPr>
            <p:ph type="title"/>
          </p:nvPr>
        </p:nvSpPr>
        <p:spPr/>
        <p:txBody>
          <a:bodyPr>
            <a:normAutofit/>
          </a:bodyPr>
          <a:lstStyle/>
          <a:p>
            <a:r>
              <a:rPr lang="en-US" dirty="0"/>
              <a:t>Difference</a:t>
            </a:r>
            <a:endParaRPr lang="en-IN" dirty="0"/>
          </a:p>
        </p:txBody>
      </p:sp>
      <p:graphicFrame>
        <p:nvGraphicFramePr>
          <p:cNvPr id="5" name="Table 4">
            <a:extLst>
              <a:ext uri="{FF2B5EF4-FFF2-40B4-BE49-F238E27FC236}">
                <a16:creationId xmlns:a16="http://schemas.microsoft.com/office/drawing/2014/main" id="{7FD38287-2DD8-4985-FD67-2A73B8A349B1}"/>
              </a:ext>
            </a:extLst>
          </p:cNvPr>
          <p:cNvGraphicFramePr>
            <a:graphicFrameLocks noGrp="1"/>
          </p:cNvGraphicFramePr>
          <p:nvPr>
            <p:extLst>
              <p:ext uri="{D42A27DB-BD31-4B8C-83A1-F6EECF244321}">
                <p14:modId xmlns:p14="http://schemas.microsoft.com/office/powerpoint/2010/main" val="1850332292"/>
              </p:ext>
            </p:extLst>
          </p:nvPr>
        </p:nvGraphicFramePr>
        <p:xfrm>
          <a:off x="285136" y="1417640"/>
          <a:ext cx="10972800" cy="5547360"/>
        </p:xfrm>
        <a:graphic>
          <a:graphicData uri="http://schemas.openxmlformats.org/drawingml/2006/table">
            <a:tbl>
              <a:tblPr/>
              <a:tblGrid>
                <a:gridCol w="953729">
                  <a:extLst>
                    <a:ext uri="{9D8B030D-6E8A-4147-A177-3AD203B41FA5}">
                      <a16:colId xmlns:a16="http://schemas.microsoft.com/office/drawing/2014/main" val="2192809228"/>
                    </a:ext>
                  </a:extLst>
                </a:gridCol>
                <a:gridCol w="3967316">
                  <a:extLst>
                    <a:ext uri="{9D8B030D-6E8A-4147-A177-3AD203B41FA5}">
                      <a16:colId xmlns:a16="http://schemas.microsoft.com/office/drawing/2014/main" val="2661761727"/>
                    </a:ext>
                  </a:extLst>
                </a:gridCol>
                <a:gridCol w="6051755">
                  <a:extLst>
                    <a:ext uri="{9D8B030D-6E8A-4147-A177-3AD203B41FA5}">
                      <a16:colId xmlns:a16="http://schemas.microsoft.com/office/drawing/2014/main" val="3930816440"/>
                    </a:ext>
                  </a:extLst>
                </a:gridCol>
              </a:tblGrid>
              <a:tr h="449159">
                <a:tc>
                  <a:txBody>
                    <a:bodyPr/>
                    <a:lstStyle/>
                    <a:p>
                      <a:pPr algn="just" fontAlgn="base">
                        <a:buNone/>
                      </a:pPr>
                      <a:r>
                        <a:rPr lang="en-IN" sz="2400" b="0" dirty="0">
                          <a:effectLst/>
                          <a:latin typeface="Nunito" pitchFamily="2" charset="0"/>
                        </a:rPr>
                        <a:t>S. No.</a:t>
                      </a:r>
                    </a:p>
                  </a:txBody>
                  <a:tcPr marL="38100" marR="38100" marT="76200" marB="7620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9F9F9"/>
                    </a:solidFill>
                  </a:tcPr>
                </a:tc>
                <a:tc>
                  <a:txBody>
                    <a:bodyPr/>
                    <a:lstStyle/>
                    <a:p>
                      <a:pPr algn="just" rtl="0" fontAlgn="base">
                        <a:spcAft>
                          <a:spcPts val="750"/>
                        </a:spcAft>
                        <a:buNone/>
                      </a:pPr>
                      <a:r>
                        <a:rPr lang="en-IN" sz="2400" b="0">
                          <a:effectLst/>
                          <a:latin typeface="Nunito" pitchFamily="2" charset="0"/>
                        </a:rPr>
                        <a:t>TOP DOWN APPROACH</a:t>
                      </a:r>
                    </a:p>
                  </a:txBody>
                  <a:tcPr marL="76200" marR="76200" marT="76200" marB="7620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9F9F9"/>
                    </a:solidFill>
                  </a:tcPr>
                </a:tc>
                <a:tc>
                  <a:txBody>
                    <a:bodyPr/>
                    <a:lstStyle/>
                    <a:p>
                      <a:pPr algn="just" rtl="0" fontAlgn="base">
                        <a:spcAft>
                          <a:spcPts val="750"/>
                        </a:spcAft>
                        <a:buNone/>
                      </a:pPr>
                      <a:r>
                        <a:rPr lang="en-IN" sz="2400" b="0">
                          <a:effectLst/>
                          <a:latin typeface="Nunito" pitchFamily="2" charset="0"/>
                        </a:rPr>
                        <a:t>BOTTOM UP APPROACH</a:t>
                      </a:r>
                    </a:p>
                  </a:txBody>
                  <a:tcPr marL="76200" marR="76200" marT="76200" marB="7620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9F9F9"/>
                    </a:solidFill>
                  </a:tcPr>
                </a:tc>
                <a:extLst>
                  <a:ext uri="{0D108BD9-81ED-4DB2-BD59-A6C34878D82A}">
                    <a16:rowId xmlns:a16="http://schemas.microsoft.com/office/drawing/2014/main" val="3869394795"/>
                  </a:ext>
                </a:extLst>
              </a:tr>
              <a:tr h="729884">
                <a:tc>
                  <a:txBody>
                    <a:bodyPr/>
                    <a:lstStyle/>
                    <a:p>
                      <a:pPr algn="just" fontAlgn="ctr">
                        <a:buNone/>
                      </a:pPr>
                      <a:r>
                        <a:rPr lang="en-IN" sz="2000" b="0" dirty="0">
                          <a:effectLst/>
                          <a:latin typeface="Nunito" pitchFamily="2" charset="0"/>
                        </a:rPr>
                        <a:t>1.</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dirty="0">
                          <a:effectLst/>
                          <a:latin typeface="Nunito" pitchFamily="2" charset="0"/>
                        </a:rPr>
                        <a:t>focus on breaking the problem into smaller, more manageable parts</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Solves smaller problems and integrates them into a complete system</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890332893"/>
                  </a:ext>
                </a:extLst>
              </a:tr>
              <a:tr h="729884">
                <a:tc>
                  <a:txBody>
                    <a:bodyPr/>
                    <a:lstStyle/>
                    <a:p>
                      <a:pPr algn="just" fontAlgn="ctr">
                        <a:buNone/>
                      </a:pPr>
                      <a:r>
                        <a:rPr lang="en-IN" sz="2000" b="0">
                          <a:effectLst/>
                          <a:latin typeface="Nunito" pitchFamily="2" charset="0"/>
                        </a:rPr>
                        <a:t>2.</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Mainly used in Structured programming languages like COBOL, Fortran, C, etc.</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Mainly used in Object Oriented Programming languages like C++, C#, Python.</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3618434430"/>
                  </a:ext>
                </a:extLst>
              </a:tr>
              <a:tr h="729884">
                <a:tc>
                  <a:txBody>
                    <a:bodyPr/>
                    <a:lstStyle/>
                    <a:p>
                      <a:pPr algn="just" fontAlgn="ctr">
                        <a:buNone/>
                      </a:pPr>
                      <a:r>
                        <a:rPr lang="en-IN" sz="2000" b="0">
                          <a:effectLst/>
                          <a:latin typeface="Nunito" pitchFamily="2" charset="0"/>
                        </a:rPr>
                        <a:t>3.</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Each part is programmed separately therefore contains redundancy.</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Redundancy is minimized by using data encapsulation and data hiding.</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2432978434"/>
                  </a:ext>
                </a:extLst>
              </a:tr>
              <a:tr h="729884">
                <a:tc>
                  <a:txBody>
                    <a:bodyPr/>
                    <a:lstStyle/>
                    <a:p>
                      <a:pPr algn="just" fontAlgn="ctr">
                        <a:buNone/>
                      </a:pPr>
                      <a:r>
                        <a:rPr lang="en-IN" sz="2000" b="0">
                          <a:effectLst/>
                          <a:latin typeface="Nunito" pitchFamily="2" charset="0"/>
                        </a:rPr>
                        <a:t>4.</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communication is less among modules.</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Modules must communicate to integrate the system.</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1995592165"/>
                  </a:ext>
                </a:extLst>
              </a:tr>
              <a:tr h="729884">
                <a:tc>
                  <a:txBody>
                    <a:bodyPr/>
                    <a:lstStyle/>
                    <a:p>
                      <a:pPr algn="just" fontAlgn="ctr">
                        <a:buNone/>
                      </a:pPr>
                      <a:r>
                        <a:rPr lang="en-IN" sz="2000" b="0" dirty="0">
                          <a:effectLst/>
                          <a:latin typeface="Nunito" pitchFamily="2" charset="0"/>
                        </a:rPr>
                        <a:t>5.</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a:effectLst/>
                          <a:latin typeface="Nunito" pitchFamily="2" charset="0"/>
                        </a:rPr>
                        <a:t>It is used for debugging and module documentation</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tc>
                  <a:txBody>
                    <a:bodyPr/>
                    <a:lstStyle/>
                    <a:p>
                      <a:pPr algn="just" fontAlgn="ctr">
                        <a:buNone/>
                      </a:pPr>
                      <a:r>
                        <a:rPr lang="en-US" sz="2000" b="0" dirty="0">
                          <a:effectLst/>
                          <a:latin typeface="Nunito" pitchFamily="2" charset="0"/>
                        </a:rPr>
                        <a:t>It is basically used in testing.</a:t>
                      </a:r>
                    </a:p>
                  </a:txBody>
                  <a:tcPr marL="76200" marR="76200" marT="106680" marB="106680" anchor="ctr">
                    <a:lnL w="2286" cap="flat" cmpd="sng" algn="ctr">
                      <a:solidFill>
                        <a:srgbClr val="DFDFDF"/>
                      </a:solidFill>
                      <a:prstDash val="solid"/>
                      <a:round/>
                      <a:headEnd type="none" w="med" len="med"/>
                      <a:tailEnd type="none" w="med" len="med"/>
                    </a:lnL>
                    <a:lnR w="2286" cap="flat" cmpd="sng" algn="ctr">
                      <a:solidFill>
                        <a:srgbClr val="DFDFDF"/>
                      </a:solidFill>
                      <a:prstDash val="solid"/>
                      <a:round/>
                      <a:headEnd type="none" w="med" len="med"/>
                      <a:tailEnd type="none" w="med" len="med"/>
                    </a:lnR>
                    <a:lnT w="2286" cap="flat" cmpd="sng" algn="ctr">
                      <a:solidFill>
                        <a:srgbClr val="DFDFDF"/>
                      </a:solidFill>
                      <a:prstDash val="solid"/>
                      <a:round/>
                      <a:headEnd type="none" w="med" len="med"/>
                      <a:tailEnd type="none" w="med" len="med"/>
                    </a:lnT>
                    <a:lnB w="2286" cap="flat" cmpd="sng" algn="ctr">
                      <a:solidFill>
                        <a:srgbClr val="DFDFDF"/>
                      </a:solidFill>
                      <a:prstDash val="solid"/>
                      <a:round/>
                      <a:headEnd type="none" w="med" len="med"/>
                      <a:tailEnd type="none" w="med" len="med"/>
                    </a:lnB>
                    <a:solidFill>
                      <a:srgbClr val="FFFFFF"/>
                    </a:solidFill>
                  </a:tcPr>
                </a:tc>
                <a:extLst>
                  <a:ext uri="{0D108BD9-81ED-4DB2-BD59-A6C34878D82A}">
                    <a16:rowId xmlns:a16="http://schemas.microsoft.com/office/drawing/2014/main" val="2385683793"/>
                  </a:ext>
                </a:extLst>
              </a:tr>
            </a:tbl>
          </a:graphicData>
        </a:graphic>
      </p:graphicFrame>
    </p:spTree>
    <p:extLst>
      <p:ext uri="{BB962C8B-B14F-4D97-AF65-F5344CB8AC3E}">
        <p14:creationId xmlns:p14="http://schemas.microsoft.com/office/powerpoint/2010/main" val="2903936113"/>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4F450-00B1-3371-7F14-2F599B2A2FE7}"/>
              </a:ext>
            </a:extLst>
          </p:cNvPr>
          <p:cNvSpPr>
            <a:spLocks noGrp="1"/>
          </p:cNvSpPr>
          <p:nvPr>
            <p:ph type="title"/>
          </p:nvPr>
        </p:nvSpPr>
        <p:spPr/>
        <p:txBody>
          <a:bodyPr/>
          <a:lstStyle/>
          <a:p>
            <a:r>
              <a:rPr lang="en-IN" b="1" dirty="0"/>
              <a:t>Information Hiding</a:t>
            </a:r>
            <a:endParaRPr lang="en-IN" dirty="0"/>
          </a:p>
        </p:txBody>
      </p:sp>
      <p:sp>
        <p:nvSpPr>
          <p:cNvPr id="3" name="Text Placeholder 2">
            <a:extLst>
              <a:ext uri="{FF2B5EF4-FFF2-40B4-BE49-F238E27FC236}">
                <a16:creationId xmlns:a16="http://schemas.microsoft.com/office/drawing/2014/main" id="{DA2D97CF-24A7-BF78-7813-4FCC0D9772A2}"/>
              </a:ext>
            </a:extLst>
          </p:cNvPr>
          <p:cNvSpPr>
            <a:spLocks noGrp="1"/>
          </p:cNvSpPr>
          <p:nvPr>
            <p:ph type="body" idx="1"/>
          </p:nvPr>
        </p:nvSpPr>
        <p:spPr/>
        <p:txBody>
          <a:bodyPr>
            <a:normAutofit lnSpcReduction="10000"/>
          </a:bodyPr>
          <a:lstStyle/>
          <a:p>
            <a:r>
              <a:rPr lang="en-US" b="1" dirty="0"/>
              <a:t>Concept:</a:t>
            </a:r>
            <a:r>
              <a:rPr lang="en-US" dirty="0"/>
              <a:t> A design principle where modules hide their inner workings (implementation details) and only expose essential functions through a defined interface.</a:t>
            </a:r>
          </a:p>
          <a:p>
            <a:r>
              <a:rPr lang="en-US" b="1" dirty="0"/>
              <a:t>Purpose:</a:t>
            </a:r>
            <a:r>
              <a:rPr lang="en-US" dirty="0"/>
              <a:t> Minimizes complexity and reduces dependency between different modules. If one module is changed, the impact on others is minimized.</a:t>
            </a:r>
          </a:p>
          <a:p>
            <a:r>
              <a:rPr lang="en-US" b="1" dirty="0"/>
              <a:t>Application:</a:t>
            </a:r>
            <a:r>
              <a:rPr lang="en-US" dirty="0"/>
              <a:t> Crucial in both structured programming (functional decomposition) and object-oriented programming (encapsulation).</a:t>
            </a:r>
          </a:p>
          <a:p>
            <a:endParaRPr lang="en-IN" dirty="0"/>
          </a:p>
        </p:txBody>
      </p:sp>
    </p:spTree>
    <p:extLst>
      <p:ext uri="{BB962C8B-B14F-4D97-AF65-F5344CB8AC3E}">
        <p14:creationId xmlns:p14="http://schemas.microsoft.com/office/powerpoint/2010/main" val="2329523157"/>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195D0-8455-C0F6-2DBF-FA9CFE60169C}"/>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61A066AC-13C0-9F02-E617-59657F89B884}"/>
              </a:ext>
            </a:extLst>
          </p:cNvPr>
          <p:cNvSpPr>
            <a:spLocks noGrp="1"/>
          </p:cNvSpPr>
          <p:nvPr>
            <p:ph type="body" idx="1"/>
          </p:nvPr>
        </p:nvSpPr>
        <p:spPr/>
        <p:txBody>
          <a:bodyPr/>
          <a:lstStyle/>
          <a:p>
            <a:endParaRPr lang="en-IN"/>
          </a:p>
        </p:txBody>
      </p:sp>
    </p:spTree>
    <p:extLst>
      <p:ext uri="{BB962C8B-B14F-4D97-AF65-F5344CB8AC3E}">
        <p14:creationId xmlns:p14="http://schemas.microsoft.com/office/powerpoint/2010/main" val="199148503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5DDF0-F154-CCC1-A120-4A35976D4B93}"/>
              </a:ext>
            </a:extLst>
          </p:cNvPr>
          <p:cNvSpPr>
            <a:spLocks noGrp="1"/>
          </p:cNvSpPr>
          <p:nvPr>
            <p:ph type="title"/>
          </p:nvPr>
        </p:nvSpPr>
        <p:spPr/>
        <p:txBody>
          <a:bodyPr>
            <a:normAutofit fontScale="90000"/>
          </a:bodyPr>
          <a:lstStyle/>
          <a:p>
            <a:r>
              <a:rPr lang="en-US" dirty="0"/>
              <a:t>Overview of requirements analysis and specification</a:t>
            </a:r>
            <a:endParaRPr lang="en-IN" dirty="0"/>
          </a:p>
        </p:txBody>
      </p:sp>
      <p:sp>
        <p:nvSpPr>
          <p:cNvPr id="3" name="Text Placeholder 2">
            <a:extLst>
              <a:ext uri="{FF2B5EF4-FFF2-40B4-BE49-F238E27FC236}">
                <a16:creationId xmlns:a16="http://schemas.microsoft.com/office/drawing/2014/main" id="{231EB5E2-3F93-EA46-284F-89C392F9B09A}"/>
              </a:ext>
            </a:extLst>
          </p:cNvPr>
          <p:cNvSpPr>
            <a:spLocks noGrp="1"/>
          </p:cNvSpPr>
          <p:nvPr>
            <p:ph type="body" idx="1"/>
          </p:nvPr>
        </p:nvSpPr>
        <p:spPr/>
        <p:txBody>
          <a:bodyPr>
            <a:normAutofit fontScale="62500" lnSpcReduction="20000"/>
          </a:bodyPr>
          <a:lstStyle/>
          <a:p>
            <a:r>
              <a:rPr lang="en-US" dirty="0"/>
              <a:t>The requirements analysis and specification phase starts after the feasibility study stage is complete and the project is financially viable and technically feasible. </a:t>
            </a:r>
          </a:p>
          <a:p>
            <a:r>
              <a:rPr lang="en-US" dirty="0"/>
              <a:t>The requirements analysis and specification phase ends when the requirements specification document has been developed and reviewed. </a:t>
            </a:r>
          </a:p>
          <a:p>
            <a:r>
              <a:rPr lang="en-US" dirty="0"/>
              <a:t>The requirements specification document is usually called the software requirements specification (SRS) document. </a:t>
            </a:r>
          </a:p>
          <a:p>
            <a:r>
              <a:rPr lang="en-US" dirty="0"/>
              <a:t>The goal of the requirements analysis and specification phase is to clearly understand the customer requirements and to systematically organize the requirements into a document called the Software Requirements Specification (SRS) document.</a:t>
            </a:r>
          </a:p>
          <a:p>
            <a:pPr marL="0" indent="0">
              <a:buNone/>
            </a:pPr>
            <a:r>
              <a:rPr lang="en-US" dirty="0"/>
              <a:t> Who performs requirements analysis? </a:t>
            </a:r>
          </a:p>
          <a:p>
            <a:r>
              <a:rPr lang="en-US" dirty="0"/>
              <a:t>Requirements analysis and specification activity is usually carried out by a few experienced members of the development team. </a:t>
            </a:r>
          </a:p>
          <a:p>
            <a:r>
              <a:rPr lang="en-US" dirty="0"/>
              <a:t>It normally requires them to spend some time at the customer site. </a:t>
            </a:r>
          </a:p>
          <a:p>
            <a:r>
              <a:rPr lang="en-US" dirty="0"/>
              <a:t>The engineers who gather and </a:t>
            </a:r>
            <a:r>
              <a:rPr lang="en-US" dirty="0" err="1"/>
              <a:t>analyse</a:t>
            </a:r>
            <a:r>
              <a:rPr lang="en-US" dirty="0"/>
              <a:t> customer requirements and then write the requirements specification document are known as system analysts.</a:t>
            </a:r>
            <a:endParaRPr lang="en-IN" dirty="0"/>
          </a:p>
        </p:txBody>
      </p:sp>
    </p:spTree>
    <p:extLst>
      <p:ext uri="{BB962C8B-B14F-4D97-AF65-F5344CB8AC3E}">
        <p14:creationId xmlns:p14="http://schemas.microsoft.com/office/powerpoint/2010/main" val="334795805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56D8-F18B-2A8D-39DF-5A05EA728A57}"/>
              </a:ext>
            </a:extLst>
          </p:cNvPr>
          <p:cNvSpPr>
            <a:spLocks noGrp="1"/>
          </p:cNvSpPr>
          <p:nvPr>
            <p:ph type="title"/>
          </p:nvPr>
        </p:nvSpPr>
        <p:spPr/>
        <p:txBody>
          <a:bodyPr>
            <a:normAutofit fontScale="90000"/>
          </a:bodyPr>
          <a:lstStyle/>
          <a:p>
            <a:r>
              <a:rPr lang="en-US" dirty="0"/>
              <a:t>Software Requirement Analysis</a:t>
            </a:r>
            <a:br>
              <a:rPr lang="en-US" dirty="0"/>
            </a:br>
            <a:r>
              <a:rPr lang="en-US" dirty="0"/>
              <a:t>phases</a:t>
            </a:r>
            <a:endParaRPr lang="en-IN" dirty="0"/>
          </a:p>
        </p:txBody>
      </p:sp>
      <p:sp>
        <p:nvSpPr>
          <p:cNvPr id="3" name="Text Placeholder 2">
            <a:extLst>
              <a:ext uri="{FF2B5EF4-FFF2-40B4-BE49-F238E27FC236}">
                <a16:creationId xmlns:a16="http://schemas.microsoft.com/office/drawing/2014/main" id="{12764472-231D-170B-55C6-CD40117FED21}"/>
              </a:ext>
            </a:extLst>
          </p:cNvPr>
          <p:cNvSpPr>
            <a:spLocks noGrp="1"/>
          </p:cNvSpPr>
          <p:nvPr>
            <p:ph type="body" idx="1"/>
          </p:nvPr>
        </p:nvSpPr>
        <p:spPr/>
        <p:txBody>
          <a:bodyPr>
            <a:normAutofit fontScale="85000" lnSpcReduction="10000"/>
          </a:bodyPr>
          <a:lstStyle/>
          <a:p>
            <a:pPr algn="just"/>
            <a:r>
              <a:rPr lang="en-US" b="1" dirty="0"/>
              <a:t>Elicitation: </a:t>
            </a:r>
            <a:r>
              <a:rPr lang="en-US" dirty="0"/>
              <a:t>Gathering requirements from stakeholders (users, clients) using interviews, workshops, and surveys.</a:t>
            </a:r>
          </a:p>
          <a:p>
            <a:pPr algn="just"/>
            <a:r>
              <a:rPr lang="en-US" b="1" dirty="0"/>
              <a:t>Problem Analysis &amp; Negotiation: </a:t>
            </a:r>
            <a:r>
              <a:rPr lang="en-US" dirty="0"/>
              <a:t>Identifying inconsistencies, ambiguities, and conflicts in requirements to refine them.</a:t>
            </a:r>
          </a:p>
          <a:p>
            <a:pPr algn="just"/>
            <a:r>
              <a:rPr lang="en-US" b="1" dirty="0"/>
              <a:t>Specification :</a:t>
            </a:r>
            <a:r>
              <a:rPr lang="en-US" dirty="0"/>
              <a:t> Creating the </a:t>
            </a:r>
            <a:r>
              <a:rPr lang="en-US" u="sng" dirty="0"/>
              <a:t>software requirement specification (SRS)</a:t>
            </a:r>
            <a:r>
              <a:rPr lang="en-US" dirty="0"/>
              <a:t>, which acts as a blueprint for design, documenting functional (what the system does) and non-functional (system properties) requirements.  </a:t>
            </a:r>
          </a:p>
          <a:p>
            <a:pPr algn="just" fontAlgn="base"/>
            <a:r>
              <a:rPr lang="en-US" b="1" dirty="0"/>
              <a:t>Review :</a:t>
            </a:r>
            <a:r>
              <a:rPr lang="en-US" dirty="0"/>
              <a:t> </a:t>
            </a:r>
            <a:br>
              <a:rPr lang="en-US" dirty="0"/>
            </a:br>
            <a:r>
              <a:rPr lang="en-US" dirty="0"/>
              <a:t>After developing the SRS, it must be reviewed to check whether it can be improved or not and must be refined to make it better and increase the quality. </a:t>
            </a:r>
          </a:p>
          <a:p>
            <a:pPr algn="just"/>
            <a:endParaRPr lang="en-IN" dirty="0"/>
          </a:p>
        </p:txBody>
      </p:sp>
    </p:spTree>
    <p:extLst>
      <p:ext uri="{BB962C8B-B14F-4D97-AF65-F5344CB8AC3E}">
        <p14:creationId xmlns:p14="http://schemas.microsoft.com/office/powerpoint/2010/main" val="80702765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2474A91-598F-FADB-CB6B-CAB4BD560F7C}"/>
              </a:ext>
            </a:extLst>
          </p:cNvPr>
          <p:cNvPicPr>
            <a:picLocks noChangeAspect="1"/>
          </p:cNvPicPr>
          <p:nvPr/>
        </p:nvPicPr>
        <p:blipFill>
          <a:blip r:embed="rId2"/>
          <a:stretch>
            <a:fillRect/>
          </a:stretch>
        </p:blipFill>
        <p:spPr>
          <a:xfrm>
            <a:off x="0" y="0"/>
            <a:ext cx="10890165" cy="6858000"/>
          </a:xfrm>
          <a:prstGeom prst="rect">
            <a:avLst/>
          </a:prstGeom>
        </p:spPr>
      </p:pic>
    </p:spTree>
    <p:extLst>
      <p:ext uri="{BB962C8B-B14F-4D97-AF65-F5344CB8AC3E}">
        <p14:creationId xmlns:p14="http://schemas.microsoft.com/office/powerpoint/2010/main" val="328334885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A14B5-AA69-5173-9E2F-1C5547D4A5F4}"/>
              </a:ext>
            </a:extLst>
          </p:cNvPr>
          <p:cNvSpPr>
            <a:spLocks noGrp="1"/>
          </p:cNvSpPr>
          <p:nvPr>
            <p:ph type="title"/>
          </p:nvPr>
        </p:nvSpPr>
        <p:spPr/>
        <p:txBody>
          <a:bodyPr>
            <a:normAutofit fontScale="90000"/>
          </a:bodyPr>
          <a:lstStyle/>
          <a:p>
            <a:br>
              <a:rPr lang="en-US" b="1" dirty="0"/>
            </a:br>
            <a:br>
              <a:rPr lang="en-US" b="1" dirty="0"/>
            </a:br>
            <a:r>
              <a:rPr lang="en-US" b="1" dirty="0"/>
              <a:t>Behavioral (Functional) Requirements</a:t>
            </a:r>
            <a:br>
              <a:rPr lang="en-US" b="1" dirty="0"/>
            </a:br>
            <a:endParaRPr lang="en-IN" dirty="0"/>
          </a:p>
        </p:txBody>
      </p:sp>
      <p:sp>
        <p:nvSpPr>
          <p:cNvPr id="3" name="Text Placeholder 2">
            <a:extLst>
              <a:ext uri="{FF2B5EF4-FFF2-40B4-BE49-F238E27FC236}">
                <a16:creationId xmlns:a16="http://schemas.microsoft.com/office/drawing/2014/main" id="{0CF24D42-DE3B-7A56-0AD8-D75CAB53DDC7}"/>
              </a:ext>
            </a:extLst>
          </p:cNvPr>
          <p:cNvSpPr>
            <a:spLocks noGrp="1"/>
          </p:cNvSpPr>
          <p:nvPr>
            <p:ph type="body" idx="1"/>
          </p:nvPr>
        </p:nvSpPr>
        <p:spPr/>
        <p:txBody>
          <a:bodyPr>
            <a:normAutofit fontScale="85000" lnSpcReduction="20000"/>
          </a:bodyPr>
          <a:lstStyle/>
          <a:p>
            <a:pPr marL="0" indent="0" algn="just" fontAlgn="base">
              <a:buNone/>
            </a:pPr>
            <a:r>
              <a:rPr lang="en-US" b="1" dirty="0"/>
              <a:t>Definition</a:t>
            </a:r>
            <a:r>
              <a:rPr lang="en-US" dirty="0"/>
              <a:t>: Functional requirements describe what the software should do. They define the functions or features that the system must have.</a:t>
            </a:r>
          </a:p>
          <a:p>
            <a:pPr marL="0" indent="0" algn="just" fontAlgn="base">
              <a:buNone/>
            </a:pPr>
            <a:r>
              <a:rPr lang="en-US" b="1" dirty="0"/>
              <a:t>Examples</a:t>
            </a:r>
            <a:r>
              <a:rPr lang="en-US" dirty="0"/>
              <a:t>:</a:t>
            </a:r>
          </a:p>
          <a:p>
            <a:pPr algn="just" fontAlgn="base"/>
            <a:r>
              <a:rPr lang="en-US" b="1" dirty="0"/>
              <a:t>User Authentication</a:t>
            </a:r>
            <a:r>
              <a:rPr lang="en-US" dirty="0"/>
              <a:t>: The system must allow users to log in using a username and password.</a:t>
            </a:r>
          </a:p>
          <a:p>
            <a:pPr algn="just" fontAlgn="base"/>
            <a:r>
              <a:rPr lang="en-US" b="1" dirty="0"/>
              <a:t>Search Functionality</a:t>
            </a:r>
            <a:r>
              <a:rPr lang="en-US" dirty="0"/>
              <a:t>: The software should enable users to search for products by name or category.</a:t>
            </a:r>
          </a:p>
          <a:p>
            <a:pPr algn="just" fontAlgn="base"/>
            <a:r>
              <a:rPr lang="en-US" b="1" dirty="0"/>
              <a:t>Report Generation</a:t>
            </a:r>
            <a:r>
              <a:rPr lang="en-US" dirty="0"/>
              <a:t>: The system should be able to generate sales reports for a specified date range.</a:t>
            </a:r>
          </a:p>
          <a:p>
            <a:pPr algn="just" fontAlgn="base"/>
            <a:r>
              <a:rPr lang="en-US" b="1" dirty="0"/>
              <a:t>Explanation</a:t>
            </a:r>
            <a:r>
              <a:rPr lang="en-US" dirty="0"/>
              <a:t>: Functional requirements specify the actions that the software needs to perform. These are the basic features and functionalities that users expect from the software.</a:t>
            </a:r>
          </a:p>
          <a:p>
            <a:endParaRPr lang="en-IN" dirty="0"/>
          </a:p>
        </p:txBody>
      </p:sp>
    </p:spTree>
    <p:extLst>
      <p:ext uri="{BB962C8B-B14F-4D97-AF65-F5344CB8AC3E}">
        <p14:creationId xmlns:p14="http://schemas.microsoft.com/office/powerpoint/2010/main" val="156267945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19035-8F96-E99C-ED48-3939446CF94A}"/>
              </a:ext>
            </a:extLst>
          </p:cNvPr>
          <p:cNvSpPr>
            <a:spLocks noGrp="1"/>
          </p:cNvSpPr>
          <p:nvPr>
            <p:ph type="title"/>
          </p:nvPr>
        </p:nvSpPr>
        <p:spPr/>
        <p:txBody>
          <a:bodyPr/>
          <a:lstStyle/>
          <a:p>
            <a:r>
              <a:rPr lang="en-IN" dirty="0"/>
              <a:t>Cont.</a:t>
            </a:r>
          </a:p>
        </p:txBody>
      </p:sp>
      <p:sp>
        <p:nvSpPr>
          <p:cNvPr id="3" name="Text Placeholder 2">
            <a:extLst>
              <a:ext uri="{FF2B5EF4-FFF2-40B4-BE49-F238E27FC236}">
                <a16:creationId xmlns:a16="http://schemas.microsoft.com/office/drawing/2014/main" id="{C6928A3D-3502-9B3A-C625-1350A7900783}"/>
              </a:ext>
            </a:extLst>
          </p:cNvPr>
          <p:cNvSpPr>
            <a:spLocks noGrp="1"/>
          </p:cNvSpPr>
          <p:nvPr>
            <p:ph type="body" idx="1"/>
          </p:nvPr>
        </p:nvSpPr>
        <p:spPr/>
        <p:txBody>
          <a:bodyPr/>
          <a:lstStyle/>
          <a:p>
            <a:r>
              <a:rPr lang="en-US" dirty="0"/>
              <a:t>Functional Requirements are the requirements that the end user specifically demands as basic facilities that the system should offer. It can be a calculation, data manipulation, business process, user interaction, or any other specific functionality that defines what function a system is likely to perform. All these functionalities need to be necessarily incorporated into the system as a part of the contract. These are represented or stated in the form of input to be given to the system, the operation performed and the output expected.</a:t>
            </a:r>
            <a:endParaRPr lang="en-IN" dirty="0"/>
          </a:p>
        </p:txBody>
      </p:sp>
    </p:spTree>
    <p:extLst>
      <p:ext uri="{BB962C8B-B14F-4D97-AF65-F5344CB8AC3E}">
        <p14:creationId xmlns:p14="http://schemas.microsoft.com/office/powerpoint/2010/main" val="213851632"/>
      </p:ext>
    </p:extLst>
  </p:cSld>
  <p:clrMapOvr>
    <a:masterClrMapping/>
  </p:clrMapOvr>
  <p:transition spd="med"/>
</p:sld>
</file>

<file path=ppt/theme/theme1.xml><?xml version="1.0" encoding="utf-8"?>
<a:theme xmlns:a="http://schemas.openxmlformats.org/drawingml/2006/main" name="Amity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Amitytheme" id="{006DA18D-6B14-450D-8B2F-FB9FC06C4B65}" vid="{397C3CD1-3AB9-4E29-AF7C-2CD897A17D5E}"/>
    </a:ext>
  </a:extLst>
</a:theme>
</file>

<file path=docProps/app.xml><?xml version="1.0" encoding="utf-8"?>
<Properties xmlns="http://schemas.openxmlformats.org/officeDocument/2006/extended-properties" xmlns:vt="http://schemas.openxmlformats.org/officeDocument/2006/docPropsVTypes">
  <Template>Amitytheme</Template>
  <TotalTime>115</TotalTime>
  <Words>3612</Words>
  <Application>Microsoft Office PowerPoint</Application>
  <PresentationFormat>Widescreen</PresentationFormat>
  <Paragraphs>249</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Calibri</vt:lpstr>
      <vt:lpstr>Nunito</vt:lpstr>
      <vt:lpstr>Times New Roman</vt:lpstr>
      <vt:lpstr>Amitytheme</vt:lpstr>
      <vt:lpstr>Module III</vt:lpstr>
      <vt:lpstr>Topics To be Covered </vt:lpstr>
      <vt:lpstr>What is Requirement?</vt:lpstr>
      <vt:lpstr>Software Requirement Analysis</vt:lpstr>
      <vt:lpstr>Overview of requirements analysis and specification</vt:lpstr>
      <vt:lpstr>Software Requirement Analysis phases</vt:lpstr>
      <vt:lpstr>PowerPoint Presentation</vt:lpstr>
      <vt:lpstr>  Behavioral (Functional) Requirements </vt:lpstr>
      <vt:lpstr>Cont.</vt:lpstr>
      <vt:lpstr>Cont.</vt:lpstr>
      <vt:lpstr> Non-Behavioral (Non-Functional) Requirements</vt:lpstr>
      <vt:lpstr>Cont.</vt:lpstr>
      <vt:lpstr>Types of NF SR</vt:lpstr>
      <vt:lpstr>Domain Requirements</vt:lpstr>
      <vt:lpstr>Cont.</vt:lpstr>
      <vt:lpstr>Software Prototyping</vt:lpstr>
      <vt:lpstr>Benefits of Software Prototyping</vt:lpstr>
      <vt:lpstr>Coupling and Cohesion </vt:lpstr>
      <vt:lpstr>Cohesion</vt:lpstr>
      <vt:lpstr>Types Of Cohesion</vt:lpstr>
      <vt:lpstr>Cont.</vt:lpstr>
      <vt:lpstr>Coupling</vt:lpstr>
      <vt:lpstr>Types</vt:lpstr>
      <vt:lpstr>Cont.</vt:lpstr>
      <vt:lpstr>Software Engineering Design </vt:lpstr>
      <vt:lpstr>Function Oriented Design</vt:lpstr>
      <vt:lpstr>Key characteristics and techniques include:</vt:lpstr>
      <vt:lpstr>Cont.</vt:lpstr>
      <vt:lpstr>DFD</vt:lpstr>
      <vt:lpstr>Levels of Data Flow Diagram</vt:lpstr>
      <vt:lpstr>PowerPoint Presentation</vt:lpstr>
      <vt:lpstr>Rules of DFD</vt:lpstr>
      <vt:lpstr>Levels of DFD (Railway Reservation System)</vt:lpstr>
      <vt:lpstr>PowerPoint Presentation</vt:lpstr>
      <vt:lpstr>Level 2 DFD</vt:lpstr>
      <vt:lpstr>Structured Chart</vt:lpstr>
      <vt:lpstr>Key Aspects of Structure Charts:</vt:lpstr>
      <vt:lpstr>Object-oriented Design </vt:lpstr>
      <vt:lpstr>Cont.</vt:lpstr>
      <vt:lpstr>The OOD Process </vt:lpstr>
      <vt:lpstr>User Interface (UI) Design</vt:lpstr>
      <vt:lpstr>Characteristics of Good User Interface in Software Engineering</vt:lpstr>
      <vt:lpstr>Top-down  and bottom-up Structured programming</vt:lpstr>
      <vt:lpstr>Bottom-Up Structured Programming (Composition Approach) </vt:lpstr>
      <vt:lpstr>Top-Down Structured Programming (Decomposition Approach) </vt:lpstr>
      <vt:lpstr>Difference</vt:lpstr>
      <vt:lpstr>Information Hiding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k52267</dc:creator>
  <cp:lastModifiedBy>Dr. Dinesh Sharma</cp:lastModifiedBy>
  <cp:revision>4</cp:revision>
  <dcterms:created xsi:type="dcterms:W3CDTF">2026-03-16T04:55:22Z</dcterms:created>
  <dcterms:modified xsi:type="dcterms:W3CDTF">2026-06-08T16:00:03Z</dcterms:modified>
</cp:coreProperties>
</file>